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5695513" y="5436972"/>
            <a:ext cx="734060" cy="734060"/>
          </a:xfrm>
          <a:custGeom>
            <a:avLst/>
            <a:gdLst/>
            <a:ahLst/>
            <a:cxnLst/>
            <a:rect l="l" t="t" r="r" b="b"/>
            <a:pathLst>
              <a:path w="734060" h="734060">
                <a:moveTo>
                  <a:pt x="578821" y="0"/>
                </a:moveTo>
                <a:lnTo>
                  <a:pt x="0" y="155069"/>
                </a:lnTo>
                <a:lnTo>
                  <a:pt x="155084" y="733859"/>
                </a:lnTo>
                <a:lnTo>
                  <a:pt x="733906" y="578744"/>
                </a:lnTo>
                <a:lnTo>
                  <a:pt x="578821" y="0"/>
                </a:lnTo>
                <a:close/>
              </a:path>
            </a:pathLst>
          </a:custGeom>
          <a:solidFill>
            <a:srgbClr val="F1662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5803795" y="5582893"/>
            <a:ext cx="544830" cy="492759"/>
          </a:xfrm>
          <a:custGeom>
            <a:avLst/>
            <a:gdLst/>
            <a:ahLst/>
            <a:cxnLst/>
            <a:rect l="l" t="t" r="r" b="b"/>
            <a:pathLst>
              <a:path w="544829" h="492760">
                <a:moveTo>
                  <a:pt x="177347" y="0"/>
                </a:moveTo>
                <a:lnTo>
                  <a:pt x="171383" y="1600"/>
                </a:lnTo>
                <a:lnTo>
                  <a:pt x="154790" y="3995"/>
                </a:lnTo>
                <a:lnTo>
                  <a:pt x="130205" y="6141"/>
                </a:lnTo>
                <a:lnTo>
                  <a:pt x="101133" y="9460"/>
                </a:lnTo>
                <a:lnTo>
                  <a:pt x="71078" y="15376"/>
                </a:lnTo>
                <a:lnTo>
                  <a:pt x="35624" y="32807"/>
                </a:lnTo>
                <a:lnTo>
                  <a:pt x="11532" y="60851"/>
                </a:lnTo>
                <a:lnTo>
                  <a:pt x="0" y="95288"/>
                </a:lnTo>
                <a:lnTo>
                  <a:pt x="2226" y="131895"/>
                </a:lnTo>
                <a:lnTo>
                  <a:pt x="22863" y="174072"/>
                </a:lnTo>
                <a:lnTo>
                  <a:pt x="53903" y="197918"/>
                </a:lnTo>
                <a:lnTo>
                  <a:pt x="91059" y="209318"/>
                </a:lnTo>
                <a:lnTo>
                  <a:pt x="130043" y="214160"/>
                </a:lnTo>
                <a:lnTo>
                  <a:pt x="166567" y="218330"/>
                </a:lnTo>
                <a:lnTo>
                  <a:pt x="192490" y="316273"/>
                </a:lnTo>
                <a:lnTo>
                  <a:pt x="186681" y="319845"/>
                </a:lnTo>
                <a:lnTo>
                  <a:pt x="180157" y="322672"/>
                </a:lnTo>
                <a:lnTo>
                  <a:pt x="173029" y="324505"/>
                </a:lnTo>
                <a:lnTo>
                  <a:pt x="141041" y="326803"/>
                </a:lnTo>
                <a:lnTo>
                  <a:pt x="110880" y="318315"/>
                </a:lnTo>
                <a:lnTo>
                  <a:pt x="83821" y="301580"/>
                </a:lnTo>
                <a:lnTo>
                  <a:pt x="61138" y="279136"/>
                </a:lnTo>
                <a:lnTo>
                  <a:pt x="52679" y="267959"/>
                </a:lnTo>
                <a:lnTo>
                  <a:pt x="47454" y="263845"/>
                </a:lnTo>
                <a:lnTo>
                  <a:pt x="41180" y="263248"/>
                </a:lnTo>
                <a:lnTo>
                  <a:pt x="33352" y="265329"/>
                </a:lnTo>
                <a:lnTo>
                  <a:pt x="32482" y="269553"/>
                </a:lnTo>
                <a:lnTo>
                  <a:pt x="34454" y="277102"/>
                </a:lnTo>
                <a:lnTo>
                  <a:pt x="38540" y="283050"/>
                </a:lnTo>
                <a:lnTo>
                  <a:pt x="40542" y="287042"/>
                </a:lnTo>
                <a:lnTo>
                  <a:pt x="73811" y="348066"/>
                </a:lnTo>
                <a:lnTo>
                  <a:pt x="77369" y="354170"/>
                </a:lnTo>
                <a:lnTo>
                  <a:pt x="84886" y="352726"/>
                </a:lnTo>
                <a:lnTo>
                  <a:pt x="89700" y="352415"/>
                </a:lnTo>
                <a:lnTo>
                  <a:pt x="111716" y="351771"/>
                </a:lnTo>
                <a:lnTo>
                  <a:pt x="133486" y="351470"/>
                </a:lnTo>
                <a:lnTo>
                  <a:pt x="155236" y="350041"/>
                </a:lnTo>
                <a:lnTo>
                  <a:pt x="177191" y="346016"/>
                </a:lnTo>
                <a:lnTo>
                  <a:pt x="184832" y="344028"/>
                </a:lnTo>
                <a:lnTo>
                  <a:pt x="191790" y="341372"/>
                </a:lnTo>
                <a:lnTo>
                  <a:pt x="198267" y="338266"/>
                </a:lnTo>
                <a:lnTo>
                  <a:pt x="215104" y="402459"/>
                </a:lnTo>
                <a:lnTo>
                  <a:pt x="221592" y="429246"/>
                </a:lnTo>
                <a:lnTo>
                  <a:pt x="222383" y="449959"/>
                </a:lnTo>
                <a:lnTo>
                  <a:pt x="213158" y="465004"/>
                </a:lnTo>
                <a:lnTo>
                  <a:pt x="189601" y="474790"/>
                </a:lnTo>
                <a:lnTo>
                  <a:pt x="194183" y="492341"/>
                </a:lnTo>
                <a:lnTo>
                  <a:pt x="266405" y="471295"/>
                </a:lnTo>
                <a:lnTo>
                  <a:pt x="345307" y="452595"/>
                </a:lnTo>
                <a:lnTo>
                  <a:pt x="340709" y="435044"/>
                </a:lnTo>
                <a:lnTo>
                  <a:pt x="299946" y="429544"/>
                </a:lnTo>
                <a:lnTo>
                  <a:pt x="282900" y="384613"/>
                </a:lnTo>
                <a:lnTo>
                  <a:pt x="263843" y="312017"/>
                </a:lnTo>
                <a:lnTo>
                  <a:pt x="394978" y="277552"/>
                </a:lnTo>
                <a:lnTo>
                  <a:pt x="414113" y="350163"/>
                </a:lnTo>
                <a:lnTo>
                  <a:pt x="420504" y="376970"/>
                </a:lnTo>
                <a:lnTo>
                  <a:pt x="421142" y="397725"/>
                </a:lnTo>
                <a:lnTo>
                  <a:pt x="411778" y="412813"/>
                </a:lnTo>
                <a:lnTo>
                  <a:pt x="388159" y="422619"/>
                </a:lnTo>
                <a:lnTo>
                  <a:pt x="392757" y="440154"/>
                </a:lnTo>
                <a:lnTo>
                  <a:pt x="466221" y="418736"/>
                </a:lnTo>
                <a:lnTo>
                  <a:pt x="544269" y="400377"/>
                </a:lnTo>
                <a:lnTo>
                  <a:pt x="539624" y="382780"/>
                </a:lnTo>
                <a:lnTo>
                  <a:pt x="498902" y="377266"/>
                </a:lnTo>
                <a:lnTo>
                  <a:pt x="481908" y="332333"/>
                </a:lnTo>
                <a:lnTo>
                  <a:pt x="438621" y="167681"/>
                </a:lnTo>
                <a:lnTo>
                  <a:pt x="431358" y="120138"/>
                </a:lnTo>
                <a:lnTo>
                  <a:pt x="440585" y="105096"/>
                </a:lnTo>
                <a:lnTo>
                  <a:pt x="464156" y="95334"/>
                </a:lnTo>
                <a:lnTo>
                  <a:pt x="459496" y="77798"/>
                </a:lnTo>
                <a:lnTo>
                  <a:pt x="378513" y="101174"/>
                </a:lnTo>
                <a:lnTo>
                  <a:pt x="307969" y="117591"/>
                </a:lnTo>
                <a:lnTo>
                  <a:pt x="312581" y="135142"/>
                </a:lnTo>
                <a:lnTo>
                  <a:pt x="353554" y="140599"/>
                </a:lnTo>
                <a:lnTo>
                  <a:pt x="370810" y="185464"/>
                </a:lnTo>
                <a:lnTo>
                  <a:pt x="388593" y="253183"/>
                </a:lnTo>
                <a:lnTo>
                  <a:pt x="257443" y="287695"/>
                </a:lnTo>
                <a:lnTo>
                  <a:pt x="248946" y="255727"/>
                </a:lnTo>
                <a:lnTo>
                  <a:pt x="238634" y="219013"/>
                </a:lnTo>
                <a:lnTo>
                  <a:pt x="235657" y="205957"/>
                </a:lnTo>
                <a:lnTo>
                  <a:pt x="233779" y="193972"/>
                </a:lnTo>
                <a:lnTo>
                  <a:pt x="232783" y="182774"/>
                </a:lnTo>
                <a:lnTo>
                  <a:pt x="232453" y="172076"/>
                </a:lnTo>
                <a:lnTo>
                  <a:pt x="235613" y="164017"/>
                </a:lnTo>
                <a:lnTo>
                  <a:pt x="241763" y="157284"/>
                </a:lnTo>
                <a:lnTo>
                  <a:pt x="251427" y="151836"/>
                </a:lnTo>
                <a:lnTo>
                  <a:pt x="265132" y="147629"/>
                </a:lnTo>
                <a:lnTo>
                  <a:pt x="260550" y="130078"/>
                </a:lnTo>
                <a:lnTo>
                  <a:pt x="199309" y="147862"/>
                </a:lnTo>
                <a:lnTo>
                  <a:pt x="150895" y="136210"/>
                </a:lnTo>
                <a:lnTo>
                  <a:pt x="102019" y="131808"/>
                </a:lnTo>
                <a:lnTo>
                  <a:pt x="61639" y="121637"/>
                </a:lnTo>
                <a:lnTo>
                  <a:pt x="38710" y="92678"/>
                </a:lnTo>
                <a:lnTo>
                  <a:pt x="38213" y="73532"/>
                </a:lnTo>
                <a:lnTo>
                  <a:pt x="46105" y="56916"/>
                </a:lnTo>
                <a:lnTo>
                  <a:pt x="60593" y="43923"/>
                </a:lnTo>
                <a:lnTo>
                  <a:pt x="79884" y="35645"/>
                </a:lnTo>
                <a:lnTo>
                  <a:pt x="107834" y="34086"/>
                </a:lnTo>
                <a:lnTo>
                  <a:pt x="136634" y="41936"/>
                </a:lnTo>
                <a:lnTo>
                  <a:pt x="162550" y="57404"/>
                </a:lnTo>
                <a:lnTo>
                  <a:pt x="181850" y="78699"/>
                </a:lnTo>
                <a:lnTo>
                  <a:pt x="186474" y="85994"/>
                </a:lnTo>
                <a:lnTo>
                  <a:pt x="190692" y="91367"/>
                </a:lnTo>
                <a:lnTo>
                  <a:pt x="195196" y="94309"/>
                </a:lnTo>
                <a:lnTo>
                  <a:pt x="200675" y="94309"/>
                </a:lnTo>
                <a:lnTo>
                  <a:pt x="207136" y="92616"/>
                </a:lnTo>
                <a:lnTo>
                  <a:pt x="208783" y="87661"/>
                </a:lnTo>
                <a:lnTo>
                  <a:pt x="207168" y="81588"/>
                </a:lnTo>
                <a:lnTo>
                  <a:pt x="195927" y="53256"/>
                </a:lnTo>
                <a:lnTo>
                  <a:pt x="187576" y="30643"/>
                </a:lnTo>
                <a:lnTo>
                  <a:pt x="181121" y="8558"/>
                </a:lnTo>
                <a:lnTo>
                  <a:pt x="179521" y="2485"/>
                </a:lnTo>
                <a:lnTo>
                  <a:pt x="177347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6443624" y="5908357"/>
            <a:ext cx="87630" cy="48895"/>
          </a:xfrm>
          <a:custGeom>
            <a:avLst/>
            <a:gdLst/>
            <a:ahLst/>
            <a:cxnLst/>
            <a:rect l="l" t="t" r="r" b="b"/>
            <a:pathLst>
              <a:path w="87629" h="48895">
                <a:moveTo>
                  <a:pt x="35445" y="0"/>
                </a:moveTo>
                <a:lnTo>
                  <a:pt x="0" y="0"/>
                </a:lnTo>
                <a:lnTo>
                  <a:pt x="0" y="3911"/>
                </a:lnTo>
                <a:lnTo>
                  <a:pt x="15417" y="3911"/>
                </a:lnTo>
                <a:lnTo>
                  <a:pt x="15417" y="48691"/>
                </a:lnTo>
                <a:lnTo>
                  <a:pt x="20015" y="48691"/>
                </a:lnTo>
                <a:lnTo>
                  <a:pt x="20015" y="3911"/>
                </a:lnTo>
                <a:lnTo>
                  <a:pt x="35445" y="3911"/>
                </a:lnTo>
                <a:lnTo>
                  <a:pt x="35445" y="0"/>
                </a:lnTo>
                <a:close/>
              </a:path>
              <a:path w="87629" h="48895">
                <a:moveTo>
                  <a:pt x="87579" y="0"/>
                </a:moveTo>
                <a:lnTo>
                  <a:pt x="80632" y="0"/>
                </a:lnTo>
                <a:lnTo>
                  <a:pt x="64935" y="42938"/>
                </a:lnTo>
                <a:lnTo>
                  <a:pt x="64795" y="42938"/>
                </a:lnTo>
                <a:lnTo>
                  <a:pt x="48831" y="0"/>
                </a:lnTo>
                <a:lnTo>
                  <a:pt x="41795" y="0"/>
                </a:lnTo>
                <a:lnTo>
                  <a:pt x="41795" y="48691"/>
                </a:lnTo>
                <a:lnTo>
                  <a:pt x="46393" y="48691"/>
                </a:lnTo>
                <a:lnTo>
                  <a:pt x="46393" y="5257"/>
                </a:lnTo>
                <a:lnTo>
                  <a:pt x="46532" y="5257"/>
                </a:lnTo>
                <a:lnTo>
                  <a:pt x="62560" y="48691"/>
                </a:lnTo>
                <a:lnTo>
                  <a:pt x="66890" y="48691"/>
                </a:lnTo>
                <a:lnTo>
                  <a:pt x="82867" y="5257"/>
                </a:lnTo>
                <a:lnTo>
                  <a:pt x="82981" y="48691"/>
                </a:lnTo>
                <a:lnTo>
                  <a:pt x="87579" y="48691"/>
                </a:lnTo>
                <a:lnTo>
                  <a:pt x="87579" y="0"/>
                </a:lnTo>
                <a:close/>
              </a:path>
            </a:pathLst>
          </a:custGeom>
          <a:solidFill>
            <a:srgbClr val="F16625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60268" y="6270515"/>
            <a:ext cx="2669162" cy="284743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366645" y="1505203"/>
            <a:ext cx="7458709" cy="1604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F0521E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0521E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0521E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F0521E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1362452" y="6122960"/>
            <a:ext cx="610235" cy="610235"/>
          </a:xfrm>
          <a:custGeom>
            <a:avLst/>
            <a:gdLst/>
            <a:ahLst/>
            <a:cxnLst/>
            <a:rect l="l" t="t" r="r" b="b"/>
            <a:pathLst>
              <a:path w="610234" h="610234">
                <a:moveTo>
                  <a:pt x="481082" y="0"/>
                </a:moveTo>
                <a:lnTo>
                  <a:pt x="0" y="128883"/>
                </a:lnTo>
                <a:lnTo>
                  <a:pt x="128897" y="609937"/>
                </a:lnTo>
                <a:lnTo>
                  <a:pt x="609978" y="481015"/>
                </a:lnTo>
                <a:lnTo>
                  <a:pt x="481082" y="0"/>
                </a:lnTo>
                <a:close/>
              </a:path>
            </a:pathLst>
          </a:custGeom>
          <a:solidFill>
            <a:srgbClr val="F1662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11452449" y="6244240"/>
            <a:ext cx="452755" cy="409575"/>
          </a:xfrm>
          <a:custGeom>
            <a:avLst/>
            <a:gdLst/>
            <a:ahLst/>
            <a:cxnLst/>
            <a:rect l="l" t="t" r="r" b="b"/>
            <a:pathLst>
              <a:path w="452754" h="409575">
                <a:moveTo>
                  <a:pt x="147400" y="0"/>
                </a:moveTo>
                <a:lnTo>
                  <a:pt x="142443" y="1329"/>
                </a:lnTo>
                <a:lnTo>
                  <a:pt x="128653" y="3320"/>
                </a:lnTo>
                <a:lnTo>
                  <a:pt x="108219" y="5103"/>
                </a:lnTo>
                <a:lnTo>
                  <a:pt x="84056" y="7862"/>
                </a:lnTo>
                <a:lnTo>
                  <a:pt x="59076" y="12779"/>
                </a:lnTo>
                <a:lnTo>
                  <a:pt x="29608" y="27267"/>
                </a:lnTo>
                <a:lnTo>
                  <a:pt x="9584" y="50575"/>
                </a:lnTo>
                <a:lnTo>
                  <a:pt x="0" y="79197"/>
                </a:lnTo>
                <a:lnTo>
                  <a:pt x="1850" y="109623"/>
                </a:lnTo>
                <a:lnTo>
                  <a:pt x="24781" y="150870"/>
                </a:lnTo>
                <a:lnTo>
                  <a:pt x="59830" y="170221"/>
                </a:lnTo>
                <a:lnTo>
                  <a:pt x="100037" y="177233"/>
                </a:lnTo>
                <a:lnTo>
                  <a:pt x="138441" y="181462"/>
                </a:lnTo>
                <a:lnTo>
                  <a:pt x="159987" y="262866"/>
                </a:lnTo>
                <a:lnTo>
                  <a:pt x="155158" y="265835"/>
                </a:lnTo>
                <a:lnTo>
                  <a:pt x="149736" y="268184"/>
                </a:lnTo>
                <a:lnTo>
                  <a:pt x="143812" y="269707"/>
                </a:lnTo>
                <a:lnTo>
                  <a:pt x="117225" y="271618"/>
                </a:lnTo>
                <a:lnTo>
                  <a:pt x="92157" y="264563"/>
                </a:lnTo>
                <a:lnTo>
                  <a:pt x="69668" y="250654"/>
                </a:lnTo>
                <a:lnTo>
                  <a:pt x="50815" y="232000"/>
                </a:lnTo>
                <a:lnTo>
                  <a:pt x="46541" y="226824"/>
                </a:lnTo>
                <a:lnTo>
                  <a:pt x="41869" y="216806"/>
                </a:lnTo>
                <a:lnTo>
                  <a:pt x="27720" y="220524"/>
                </a:lnTo>
                <a:lnTo>
                  <a:pt x="26997" y="224036"/>
                </a:lnTo>
                <a:lnTo>
                  <a:pt x="28637" y="230309"/>
                </a:lnTo>
                <a:lnTo>
                  <a:pt x="32032" y="235253"/>
                </a:lnTo>
                <a:lnTo>
                  <a:pt x="61348" y="289291"/>
                </a:lnTo>
                <a:lnTo>
                  <a:pt x="64305" y="294364"/>
                </a:lnTo>
                <a:lnTo>
                  <a:pt x="70552" y="293163"/>
                </a:lnTo>
                <a:lnTo>
                  <a:pt x="92852" y="292370"/>
                </a:lnTo>
                <a:lnTo>
                  <a:pt x="147271" y="287587"/>
                </a:lnTo>
                <a:lnTo>
                  <a:pt x="164788" y="281145"/>
                </a:lnTo>
                <a:lnTo>
                  <a:pt x="178783" y="334498"/>
                </a:lnTo>
                <a:lnTo>
                  <a:pt x="184175" y="356762"/>
                </a:lnTo>
                <a:lnTo>
                  <a:pt x="184832" y="373977"/>
                </a:lnTo>
                <a:lnTo>
                  <a:pt x="177165" y="386482"/>
                </a:lnTo>
                <a:lnTo>
                  <a:pt x="157585" y="394615"/>
                </a:lnTo>
                <a:lnTo>
                  <a:pt x="161394" y="409202"/>
                </a:lnTo>
                <a:lnTo>
                  <a:pt x="221420" y="391711"/>
                </a:lnTo>
                <a:lnTo>
                  <a:pt x="286998" y="376168"/>
                </a:lnTo>
                <a:lnTo>
                  <a:pt x="283178" y="361581"/>
                </a:lnTo>
                <a:lnTo>
                  <a:pt x="241399" y="341694"/>
                </a:lnTo>
                <a:lnTo>
                  <a:pt x="219290" y="259329"/>
                </a:lnTo>
                <a:lnTo>
                  <a:pt x="328282" y="230684"/>
                </a:lnTo>
                <a:lnTo>
                  <a:pt x="344186" y="291033"/>
                </a:lnTo>
                <a:lnTo>
                  <a:pt x="349498" y="313313"/>
                </a:lnTo>
                <a:lnTo>
                  <a:pt x="350029" y="330564"/>
                </a:lnTo>
                <a:lnTo>
                  <a:pt x="342245" y="343104"/>
                </a:lnTo>
                <a:lnTo>
                  <a:pt x="322615" y="351254"/>
                </a:lnTo>
                <a:lnTo>
                  <a:pt x="326435" y="365828"/>
                </a:lnTo>
                <a:lnTo>
                  <a:pt x="387496" y="348026"/>
                </a:lnTo>
                <a:lnTo>
                  <a:pt x="452363" y="332768"/>
                </a:lnTo>
                <a:lnTo>
                  <a:pt x="448504" y="318142"/>
                </a:lnTo>
                <a:lnTo>
                  <a:pt x="406789" y="298246"/>
                </a:lnTo>
                <a:lnTo>
                  <a:pt x="364556" y="139365"/>
                </a:lnTo>
                <a:lnTo>
                  <a:pt x="358519" y="99851"/>
                </a:lnTo>
                <a:lnTo>
                  <a:pt x="366188" y="87349"/>
                </a:lnTo>
                <a:lnTo>
                  <a:pt x="385779" y="79235"/>
                </a:lnTo>
                <a:lnTo>
                  <a:pt x="381906" y="64661"/>
                </a:lnTo>
                <a:lnTo>
                  <a:pt x="314598" y="84089"/>
                </a:lnTo>
                <a:lnTo>
                  <a:pt x="255966" y="97734"/>
                </a:lnTo>
                <a:lnTo>
                  <a:pt x="259800" y="112321"/>
                </a:lnTo>
                <a:lnTo>
                  <a:pt x="301871" y="132139"/>
                </a:lnTo>
                <a:lnTo>
                  <a:pt x="322976" y="210429"/>
                </a:lnTo>
                <a:lnTo>
                  <a:pt x="213972" y="239113"/>
                </a:lnTo>
                <a:lnTo>
                  <a:pt x="206909" y="212543"/>
                </a:lnTo>
                <a:lnTo>
                  <a:pt x="198339" y="182029"/>
                </a:lnTo>
                <a:lnTo>
                  <a:pt x="195864" y="171178"/>
                </a:lnTo>
                <a:lnTo>
                  <a:pt x="194303" y="161217"/>
                </a:lnTo>
                <a:lnTo>
                  <a:pt x="193475" y="151910"/>
                </a:lnTo>
                <a:lnTo>
                  <a:pt x="193201" y="143019"/>
                </a:lnTo>
                <a:lnTo>
                  <a:pt x="195827" y="136320"/>
                </a:lnTo>
                <a:lnTo>
                  <a:pt x="200939" y="130724"/>
                </a:lnTo>
                <a:lnTo>
                  <a:pt x="208971" y="126196"/>
                </a:lnTo>
                <a:lnTo>
                  <a:pt x="220362" y="122700"/>
                </a:lnTo>
                <a:lnTo>
                  <a:pt x="216554" y="108112"/>
                </a:lnTo>
                <a:lnTo>
                  <a:pt x="165653" y="122893"/>
                </a:lnTo>
                <a:lnTo>
                  <a:pt x="125415" y="113209"/>
                </a:lnTo>
                <a:lnTo>
                  <a:pt x="84793" y="109550"/>
                </a:lnTo>
                <a:lnTo>
                  <a:pt x="51231" y="101097"/>
                </a:lnTo>
                <a:lnTo>
                  <a:pt x="32174" y="77028"/>
                </a:lnTo>
                <a:lnTo>
                  <a:pt x="31761" y="61114"/>
                </a:lnTo>
                <a:lnTo>
                  <a:pt x="38320" y="47305"/>
                </a:lnTo>
                <a:lnTo>
                  <a:pt x="50361" y="36506"/>
                </a:lnTo>
                <a:lnTo>
                  <a:pt x="66395" y="29626"/>
                </a:lnTo>
                <a:lnTo>
                  <a:pt x="89626" y="28330"/>
                </a:lnTo>
                <a:lnTo>
                  <a:pt x="113562" y="34854"/>
                </a:lnTo>
                <a:lnTo>
                  <a:pt x="135103" y="47710"/>
                </a:lnTo>
                <a:lnTo>
                  <a:pt x="151144" y="65409"/>
                </a:lnTo>
                <a:lnTo>
                  <a:pt x="156747" y="74368"/>
                </a:lnTo>
                <a:lnTo>
                  <a:pt x="159922" y="80203"/>
                </a:lnTo>
                <a:lnTo>
                  <a:pt x="172160" y="76976"/>
                </a:lnTo>
                <a:lnTo>
                  <a:pt x="173529" y="72858"/>
                </a:lnTo>
                <a:lnTo>
                  <a:pt x="172185" y="67811"/>
                </a:lnTo>
                <a:lnTo>
                  <a:pt x="162842" y="44263"/>
                </a:lnTo>
                <a:lnTo>
                  <a:pt x="155902" y="25468"/>
                </a:lnTo>
                <a:lnTo>
                  <a:pt x="149207" y="2065"/>
                </a:lnTo>
                <a:lnTo>
                  <a:pt x="1474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1984240" y="6514744"/>
            <a:ext cx="73025" cy="40640"/>
          </a:xfrm>
          <a:custGeom>
            <a:avLst/>
            <a:gdLst/>
            <a:ahLst/>
            <a:cxnLst/>
            <a:rect l="l" t="t" r="r" b="b"/>
            <a:pathLst>
              <a:path w="73025" h="40640">
                <a:moveTo>
                  <a:pt x="29451" y="0"/>
                </a:moveTo>
                <a:lnTo>
                  <a:pt x="0" y="0"/>
                </a:lnTo>
                <a:lnTo>
                  <a:pt x="0" y="3251"/>
                </a:lnTo>
                <a:lnTo>
                  <a:pt x="12814" y="3251"/>
                </a:lnTo>
                <a:lnTo>
                  <a:pt x="12814" y="40462"/>
                </a:lnTo>
                <a:lnTo>
                  <a:pt x="16637" y="40462"/>
                </a:lnTo>
                <a:lnTo>
                  <a:pt x="16637" y="3251"/>
                </a:lnTo>
                <a:lnTo>
                  <a:pt x="29451" y="3251"/>
                </a:lnTo>
                <a:lnTo>
                  <a:pt x="29451" y="0"/>
                </a:lnTo>
                <a:close/>
              </a:path>
              <a:path w="73025" h="40640">
                <a:moveTo>
                  <a:pt x="72796" y="0"/>
                </a:moveTo>
                <a:lnTo>
                  <a:pt x="67005" y="0"/>
                </a:lnTo>
                <a:lnTo>
                  <a:pt x="53975" y="35687"/>
                </a:lnTo>
                <a:lnTo>
                  <a:pt x="53848" y="35687"/>
                </a:lnTo>
                <a:lnTo>
                  <a:pt x="40589" y="0"/>
                </a:lnTo>
                <a:lnTo>
                  <a:pt x="34734" y="0"/>
                </a:lnTo>
                <a:lnTo>
                  <a:pt x="34734" y="40462"/>
                </a:lnTo>
                <a:lnTo>
                  <a:pt x="38557" y="40462"/>
                </a:lnTo>
                <a:lnTo>
                  <a:pt x="38557" y="4368"/>
                </a:lnTo>
                <a:lnTo>
                  <a:pt x="51993" y="40462"/>
                </a:lnTo>
                <a:lnTo>
                  <a:pt x="55600" y="40462"/>
                </a:lnTo>
                <a:lnTo>
                  <a:pt x="68872" y="4368"/>
                </a:lnTo>
                <a:lnTo>
                  <a:pt x="68973" y="40462"/>
                </a:lnTo>
                <a:lnTo>
                  <a:pt x="72796" y="40462"/>
                </a:lnTo>
                <a:lnTo>
                  <a:pt x="72796" y="0"/>
                </a:lnTo>
                <a:close/>
              </a:path>
            </a:pathLst>
          </a:custGeom>
          <a:solidFill>
            <a:srgbClr val="F16625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0406" y="611124"/>
            <a:ext cx="10771187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F0521E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40628" y="1569017"/>
            <a:ext cx="10457815" cy="4733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59876" y="3507232"/>
            <a:ext cx="8072120" cy="406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>
                <a:latin typeface="Arial"/>
                <a:cs typeface="Arial"/>
              </a:rPr>
              <a:t>FY</a:t>
            </a:r>
            <a:r>
              <a:rPr dirty="0" sz="2500" spc="-40">
                <a:latin typeface="Arial"/>
                <a:cs typeface="Arial"/>
              </a:rPr>
              <a:t> </a:t>
            </a:r>
            <a:r>
              <a:rPr dirty="0" sz="2500">
                <a:latin typeface="Arial"/>
                <a:cs typeface="Arial"/>
              </a:rPr>
              <a:t>2025</a:t>
            </a:r>
            <a:r>
              <a:rPr dirty="0" sz="2500" spc="10">
                <a:latin typeface="Arial"/>
                <a:cs typeface="Arial"/>
              </a:rPr>
              <a:t> </a:t>
            </a:r>
            <a:r>
              <a:rPr dirty="0" sz="2500" spc="55">
                <a:latin typeface="Calibri"/>
                <a:cs typeface="Calibri"/>
              </a:rPr>
              <a:t>Strategic</a:t>
            </a:r>
            <a:r>
              <a:rPr dirty="0" sz="2500" spc="-45">
                <a:latin typeface="Calibri"/>
                <a:cs typeface="Calibri"/>
              </a:rPr>
              <a:t> </a:t>
            </a:r>
            <a:r>
              <a:rPr dirty="0" sz="2500" spc="95">
                <a:latin typeface="Calibri"/>
                <a:cs typeface="Calibri"/>
              </a:rPr>
              <a:t>Plan</a:t>
            </a:r>
            <a:r>
              <a:rPr dirty="0" sz="2500" spc="-55">
                <a:latin typeface="Calibri"/>
                <a:cs typeface="Calibri"/>
              </a:rPr>
              <a:t> </a:t>
            </a:r>
            <a:r>
              <a:rPr dirty="0" sz="2500" spc="45">
                <a:latin typeface="Calibri"/>
                <a:cs typeface="Calibri"/>
              </a:rPr>
              <a:t>Alignment</a:t>
            </a:r>
            <a:r>
              <a:rPr dirty="0" sz="2500" spc="-45">
                <a:latin typeface="Calibri"/>
                <a:cs typeface="Calibri"/>
              </a:rPr>
              <a:t> </a:t>
            </a:r>
            <a:r>
              <a:rPr dirty="0" sz="2500" spc="80">
                <a:latin typeface="Calibri"/>
                <a:cs typeface="Calibri"/>
              </a:rPr>
              <a:t>and</a:t>
            </a:r>
            <a:r>
              <a:rPr dirty="0" sz="2500" spc="-45">
                <a:latin typeface="Calibri"/>
                <a:cs typeface="Calibri"/>
              </a:rPr>
              <a:t> </a:t>
            </a:r>
            <a:r>
              <a:rPr dirty="0" sz="2500" spc="50">
                <a:latin typeface="Calibri"/>
                <a:cs typeface="Calibri"/>
              </a:rPr>
              <a:t>Budget</a:t>
            </a:r>
            <a:r>
              <a:rPr dirty="0" sz="2500" spc="-45">
                <a:latin typeface="Calibri"/>
                <a:cs typeface="Calibri"/>
              </a:rPr>
              <a:t> </a:t>
            </a:r>
            <a:r>
              <a:rPr dirty="0" sz="2500" spc="40">
                <a:latin typeface="Calibri"/>
                <a:cs typeface="Calibri"/>
              </a:rPr>
              <a:t>Presentation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07950" rIns="0" bIns="0" rtlCol="0" vert="horz">
            <a:spAutoFit/>
          </a:bodyPr>
          <a:lstStyle/>
          <a:p>
            <a:pPr marL="947419" marR="5080" indent="-933450">
              <a:lnSpc>
                <a:spcPts val="5810"/>
              </a:lnSpc>
              <a:spcBef>
                <a:spcPts val="850"/>
              </a:spcBef>
            </a:pPr>
            <a:r>
              <a:rPr dirty="0" sz="5400"/>
              <a:t>Integrated</a:t>
            </a:r>
            <a:r>
              <a:rPr dirty="0" sz="5400" spc="-135"/>
              <a:t> </a:t>
            </a:r>
            <a:r>
              <a:rPr dirty="0" sz="5400"/>
              <a:t>Marketing</a:t>
            </a:r>
            <a:r>
              <a:rPr dirty="0" sz="5400" spc="-135"/>
              <a:t> </a:t>
            </a:r>
            <a:r>
              <a:rPr dirty="0" sz="5400" spc="-50"/>
              <a:t>&amp; </a:t>
            </a:r>
            <a:r>
              <a:rPr dirty="0" sz="5400" spc="-10"/>
              <a:t>Communications</a:t>
            </a:r>
            <a:endParaRPr sz="54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978728" y="1569017"/>
          <a:ext cx="10457815" cy="47332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68915"/>
              </a:tblGrid>
              <a:tr h="21183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1900" spc="-10" b="1">
                          <a:latin typeface="Calibri"/>
                          <a:cs typeface="Calibri"/>
                        </a:rPr>
                        <a:t>Statement:</a:t>
                      </a:r>
                      <a:endParaRPr sz="1900">
                        <a:latin typeface="Calibri"/>
                        <a:cs typeface="Calibri"/>
                      </a:endParaRPr>
                    </a:p>
                    <a:p>
                      <a:pPr marL="90805" marR="11747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9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Division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20">
                          <a:latin typeface="Calibri"/>
                          <a:cs typeface="Calibri"/>
                        </a:rPr>
                        <a:t>Integrated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Marketing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Communications</a:t>
                      </a:r>
                      <a:r>
                        <a:rPr dirty="0" sz="1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plans</a:t>
                      </a:r>
                      <a:r>
                        <a:rPr dirty="0" sz="1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stop</a:t>
                      </a:r>
                      <a:r>
                        <a:rPr dirty="0" sz="1900" spc="-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conducting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multiple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rounds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of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content</a:t>
                      </a:r>
                      <a:r>
                        <a:rPr dirty="0" sz="1900" spc="-6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900" spc="-6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creative</a:t>
                      </a:r>
                      <a:r>
                        <a:rPr dirty="0" sz="1900" spc="-6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reviews</a:t>
                      </a:r>
                      <a:r>
                        <a:rPr dirty="0" sz="1900" spc="-7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because</a:t>
                      </a:r>
                      <a:r>
                        <a:rPr dirty="0" sz="1900" spc="-6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conducting</a:t>
                      </a:r>
                      <a:r>
                        <a:rPr dirty="0" sz="1900" spc="-6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multiple</a:t>
                      </a:r>
                      <a:r>
                        <a:rPr dirty="0" sz="1900" spc="-6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rounds</a:t>
                      </a:r>
                      <a:r>
                        <a:rPr dirty="0" sz="1900" spc="-6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leads</a:t>
                      </a:r>
                      <a:r>
                        <a:rPr dirty="0" sz="1900" spc="-6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900" spc="-6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delays</a:t>
                      </a:r>
                      <a:r>
                        <a:rPr dirty="0" sz="1900" spc="-6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900" spc="-6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projects</a:t>
                      </a:r>
                      <a:r>
                        <a:rPr dirty="0" sz="1900" spc="5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timelines.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This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action</a:t>
                      </a:r>
                      <a:r>
                        <a:rPr dirty="0" sz="19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aligns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with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Strategy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2:</a:t>
                      </a:r>
                      <a:r>
                        <a:rPr dirty="0" sz="19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Embody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culture</a:t>
                      </a:r>
                      <a:r>
                        <a:rPr dirty="0" sz="19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excellence</a:t>
                      </a:r>
                      <a:r>
                        <a:rPr dirty="0" sz="19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9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Goal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2.2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9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Align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resources,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staffing,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facilities,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2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technology,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assets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priorities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9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will</a:t>
                      </a:r>
                      <a:r>
                        <a:rPr dirty="0" sz="19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have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improved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efficiency</a:t>
                      </a:r>
                      <a:r>
                        <a:rPr dirty="0" sz="1900" spc="-6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content</a:t>
                      </a:r>
                      <a:r>
                        <a:rPr dirty="0" sz="1900" spc="-5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production,</a:t>
                      </a:r>
                      <a:r>
                        <a:rPr dirty="0" sz="1900" spc="-6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allowing</a:t>
                      </a:r>
                      <a:r>
                        <a:rPr dirty="0" sz="1900" spc="-5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1900" spc="-6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faster</a:t>
                      </a:r>
                      <a:r>
                        <a:rPr dirty="0" sz="1900" spc="-5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deployment</a:t>
                      </a:r>
                      <a:r>
                        <a:rPr dirty="0" sz="1900" spc="-5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900" spc="-5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campaigns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initiatives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which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will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directly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assist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achieving</a:t>
                      </a:r>
                      <a:r>
                        <a:rPr dirty="0" sz="1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Pillar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4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Agility.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12700">
                      <a:solidFill>
                        <a:srgbClr val="ED7D31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FCECE8"/>
                    </a:solidFill>
                  </a:tcPr>
                </a:tc>
              </a:tr>
              <a:tr h="131445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1900" b="1">
                          <a:latin typeface="Calibri"/>
                          <a:cs typeface="Calibri"/>
                        </a:rPr>
                        <a:t>Supporting</a:t>
                      </a:r>
                      <a:r>
                        <a:rPr dirty="0" sz="1900" spc="-7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latin typeface="Calibri"/>
                          <a:cs typeface="Calibri"/>
                        </a:rPr>
                        <a:t>Data:</a:t>
                      </a:r>
                      <a:endParaRPr sz="1900">
                        <a:latin typeface="Calibri"/>
                        <a:cs typeface="Calibri"/>
                      </a:endParaRPr>
                    </a:p>
                    <a:p>
                      <a:pPr marL="376555" indent="-285750">
                        <a:lnSpc>
                          <a:spcPts val="2230"/>
                        </a:lnSpc>
                        <a:spcBef>
                          <a:spcPts val="25"/>
                        </a:spcBef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900" spc="-10">
                          <a:latin typeface="Calibri"/>
                          <a:cs typeface="Calibri"/>
                        </a:rPr>
                        <a:t>Historically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MarCom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has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not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had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clear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engagement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structure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place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conducting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business</a:t>
                      </a:r>
                      <a:endParaRPr sz="1900">
                        <a:latin typeface="Calibri"/>
                        <a:cs typeface="Calibri"/>
                      </a:endParaRPr>
                    </a:p>
                    <a:p>
                      <a:pPr marL="376555" marR="561975" indent="-285750">
                        <a:lnSpc>
                          <a:spcPts val="2300"/>
                        </a:lnSpc>
                        <a:spcBef>
                          <a:spcPts val="15"/>
                        </a:spcBef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900">
                          <a:latin typeface="Calibri"/>
                          <a:cs typeface="Calibri"/>
                        </a:rPr>
                        <a:t>Shifting</a:t>
                      </a:r>
                      <a:r>
                        <a:rPr dirty="0" sz="19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accountability</a:t>
                      </a:r>
                      <a:r>
                        <a:rPr dirty="0" sz="19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9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partner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project</a:t>
                      </a:r>
                      <a:r>
                        <a:rPr dirty="0" sz="19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relationship</a:t>
                      </a:r>
                      <a:r>
                        <a:rPr dirty="0" sz="19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will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create</a:t>
                      </a:r>
                      <a:r>
                        <a:rPr dirty="0" sz="19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accountability</a:t>
                      </a:r>
                      <a:r>
                        <a:rPr dirty="0" sz="19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9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promote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supportive</a:t>
                      </a:r>
                      <a:r>
                        <a:rPr dirty="0" sz="1900" spc="-9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collaboration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12700">
                      <a:solidFill>
                        <a:srgbClr val="ED7D31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F8D7CD"/>
                    </a:solidFill>
                  </a:tcPr>
                </a:tc>
              </a:tr>
              <a:tr h="101091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900" spc="-10" b="1">
                          <a:latin typeface="Calibri"/>
                          <a:cs typeface="Calibri"/>
                        </a:rPr>
                        <a:t>Resources</a:t>
                      </a:r>
                      <a:r>
                        <a:rPr dirty="0" sz="19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9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latin typeface="Calibri"/>
                          <a:cs typeface="Calibri"/>
                        </a:rPr>
                        <a:t>Collaborations</a:t>
                      </a:r>
                      <a:r>
                        <a:rPr dirty="0" sz="19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latin typeface="Calibri"/>
                          <a:cs typeface="Calibri"/>
                        </a:rPr>
                        <a:t>Recovered:</a:t>
                      </a:r>
                      <a:endParaRPr sz="1900">
                        <a:latin typeface="Calibri"/>
                        <a:cs typeface="Calibri"/>
                      </a:endParaRPr>
                    </a:p>
                    <a:p>
                      <a:pPr marL="376555" indent="-285750">
                        <a:lnSpc>
                          <a:spcPts val="2125"/>
                        </a:lnSpc>
                        <a:spcBef>
                          <a:spcPts val="30"/>
                        </a:spcBef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800" spc="-25">
                          <a:latin typeface="Calibri"/>
                          <a:cs typeface="Calibri"/>
                        </a:rPr>
                        <a:t>Tools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organizational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structure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are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place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376555" indent="-285750">
                        <a:lnSpc>
                          <a:spcPts val="2125"/>
                        </a:lnSpc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Relationships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with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divisions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continue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align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vision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12700">
                      <a:solidFill>
                        <a:srgbClr val="ED7D31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FCECE8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917825">
              <a:lnSpc>
                <a:spcPct val="100000"/>
              </a:lnSpc>
              <a:spcBef>
                <a:spcPts val="100"/>
              </a:spcBef>
            </a:pPr>
            <a:r>
              <a:rPr dirty="0"/>
              <a:t>FY</a:t>
            </a:r>
            <a:r>
              <a:rPr dirty="0" spc="-140"/>
              <a:t> </a:t>
            </a:r>
            <a:r>
              <a:rPr dirty="0"/>
              <a:t>2025</a:t>
            </a:r>
            <a:r>
              <a:rPr dirty="0" spc="-65"/>
              <a:t> </a:t>
            </a:r>
            <a:r>
              <a:rPr dirty="0"/>
              <a:t>Stop</a:t>
            </a:r>
            <a:r>
              <a:rPr dirty="0" spc="-65"/>
              <a:t> </a:t>
            </a:r>
            <a:r>
              <a:rPr dirty="0" spc="-10"/>
              <a:t>Doing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978728" y="1569017"/>
          <a:ext cx="10457815" cy="47332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68915"/>
              </a:tblGrid>
              <a:tr h="240792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1900" spc="-10" b="1">
                          <a:latin typeface="Calibri"/>
                          <a:cs typeface="Calibri"/>
                        </a:rPr>
                        <a:t>Statement:</a:t>
                      </a:r>
                      <a:endParaRPr sz="1900">
                        <a:latin typeface="Calibri"/>
                        <a:cs typeface="Calibri"/>
                      </a:endParaRPr>
                    </a:p>
                    <a:p>
                      <a:pPr marL="90805" marR="346710">
                        <a:lnSpc>
                          <a:spcPct val="99300"/>
                        </a:lnSpc>
                        <a:spcBef>
                          <a:spcPts val="40"/>
                        </a:spcBef>
                      </a:pPr>
                      <a:r>
                        <a:rPr dirty="0" sz="19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Division</a:t>
                      </a:r>
                      <a:r>
                        <a:rPr dirty="0" sz="19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20">
                          <a:latin typeface="Calibri"/>
                          <a:cs typeface="Calibri"/>
                        </a:rPr>
                        <a:t>Integrated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Marketing</a:t>
                      </a:r>
                      <a:r>
                        <a:rPr dirty="0" sz="19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Communications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plans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stop</a:t>
                      </a:r>
                      <a:r>
                        <a:rPr dirty="0" sz="1900" spc="-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allowing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projects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dirty="0" sz="19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launched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without</a:t>
                      </a:r>
                      <a:r>
                        <a:rPr dirty="0" sz="1900" spc="-5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preliminary</a:t>
                      </a:r>
                      <a:r>
                        <a:rPr dirty="0" sz="1900" spc="-5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consultation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from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IMC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because</a:t>
                      </a:r>
                      <a:r>
                        <a:rPr dirty="0" sz="19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lead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900" spc="-5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missed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opportunities</a:t>
                      </a:r>
                      <a:r>
                        <a:rPr dirty="0" sz="1900" spc="-5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1900" spc="-5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strategic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alignment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overreaching</a:t>
                      </a:r>
                      <a:r>
                        <a:rPr dirty="0" sz="1900" spc="-5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marketing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goals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initiatives.</a:t>
                      </a:r>
                      <a:r>
                        <a:rPr dirty="0" sz="19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This</a:t>
                      </a:r>
                      <a:r>
                        <a:rPr dirty="0" sz="19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action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aligns</a:t>
                      </a:r>
                      <a:r>
                        <a:rPr dirty="0" sz="1900" spc="-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with</a:t>
                      </a:r>
                      <a:r>
                        <a:rPr dirty="0" sz="19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Strategy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2: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Embody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culture</a:t>
                      </a:r>
                      <a:r>
                        <a:rPr dirty="0" sz="19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excellence</a:t>
                      </a:r>
                      <a:r>
                        <a:rPr dirty="0" sz="19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9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Goal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2.2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9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Align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dirty="0" sz="19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resources,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dirty="0" sz="19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staffing,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facilities,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2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technology,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assets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priorities</a:t>
                      </a:r>
                      <a:r>
                        <a:rPr dirty="0" sz="1900" spc="-6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will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have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enhanced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audience engagement,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projects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will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more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targeted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effectively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tailored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audience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preferences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behaviors</a:t>
                      </a:r>
                      <a:r>
                        <a:rPr dirty="0" sz="19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will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will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assist</a:t>
                      </a:r>
                      <a:r>
                        <a:rPr dirty="0" sz="19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9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achieving</a:t>
                      </a:r>
                      <a:r>
                        <a:rPr dirty="0" sz="19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Pillar</a:t>
                      </a:r>
                      <a:r>
                        <a:rPr dirty="0" sz="19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9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9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Enrollment.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12700">
                      <a:solidFill>
                        <a:srgbClr val="ED7D31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FCECE8"/>
                    </a:solidFill>
                  </a:tcPr>
                </a:tc>
              </a:tr>
              <a:tr h="131445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1900" b="1">
                          <a:latin typeface="Calibri"/>
                          <a:cs typeface="Calibri"/>
                        </a:rPr>
                        <a:t>Supporting</a:t>
                      </a:r>
                      <a:r>
                        <a:rPr dirty="0" sz="1900" spc="-7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latin typeface="Calibri"/>
                          <a:cs typeface="Calibri"/>
                        </a:rPr>
                        <a:t>Data:</a:t>
                      </a:r>
                      <a:endParaRPr sz="1900">
                        <a:latin typeface="Calibri"/>
                        <a:cs typeface="Calibri"/>
                      </a:endParaRPr>
                    </a:p>
                    <a:p>
                      <a:pPr marL="376555" indent="-285750">
                        <a:lnSpc>
                          <a:spcPts val="2230"/>
                        </a:lnSpc>
                        <a:spcBef>
                          <a:spcPts val="25"/>
                        </a:spcBef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900" spc="-10">
                          <a:latin typeface="Calibri"/>
                          <a:cs typeface="Calibri"/>
                        </a:rPr>
                        <a:t>Historically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MarCom</a:t>
                      </a:r>
                      <a:r>
                        <a:rPr dirty="0" sz="1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was</a:t>
                      </a:r>
                      <a:r>
                        <a:rPr dirty="0" sz="1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not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included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projects</a:t>
                      </a:r>
                      <a:r>
                        <a:rPr dirty="0" sz="1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until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need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writing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design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or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production.</a:t>
                      </a:r>
                      <a:endParaRPr sz="1900">
                        <a:latin typeface="Calibri"/>
                        <a:cs typeface="Calibri"/>
                      </a:endParaRPr>
                    </a:p>
                    <a:p>
                      <a:pPr marL="376555" marR="499745" indent="-285750">
                        <a:lnSpc>
                          <a:spcPts val="2300"/>
                        </a:lnSpc>
                        <a:spcBef>
                          <a:spcPts val="15"/>
                        </a:spcBef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900">
                          <a:latin typeface="Calibri"/>
                          <a:cs typeface="Calibri"/>
                        </a:rPr>
                        <a:t>Shifting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involving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IMC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at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onset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project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will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ensure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that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we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are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approaching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project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with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marketing</a:t>
                      </a:r>
                      <a:r>
                        <a:rPr dirty="0" sz="19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perspective</a:t>
                      </a:r>
                      <a:r>
                        <a:rPr dirty="0" sz="19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that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resources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can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line</a:t>
                      </a:r>
                      <a:r>
                        <a:rPr dirty="0" sz="19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up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deeper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involvement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12700">
                      <a:solidFill>
                        <a:srgbClr val="ED7D31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F8D7CD"/>
                    </a:solidFill>
                  </a:tcPr>
                </a:tc>
              </a:tr>
              <a:tr h="101091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900" spc="-10" b="1">
                          <a:latin typeface="Calibri"/>
                          <a:cs typeface="Calibri"/>
                        </a:rPr>
                        <a:t>Resources</a:t>
                      </a:r>
                      <a:r>
                        <a:rPr dirty="0" sz="19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9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latin typeface="Calibri"/>
                          <a:cs typeface="Calibri"/>
                        </a:rPr>
                        <a:t>Collaborations</a:t>
                      </a:r>
                      <a:r>
                        <a:rPr dirty="0" sz="19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latin typeface="Calibri"/>
                          <a:cs typeface="Calibri"/>
                        </a:rPr>
                        <a:t>Recovered:</a:t>
                      </a:r>
                      <a:endParaRPr sz="1900">
                        <a:latin typeface="Calibri"/>
                        <a:cs typeface="Calibri"/>
                      </a:endParaRPr>
                    </a:p>
                    <a:p>
                      <a:pPr marL="376555" indent="-285750">
                        <a:lnSpc>
                          <a:spcPts val="2125"/>
                        </a:lnSpc>
                        <a:spcBef>
                          <a:spcPts val="30"/>
                        </a:spcBef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800" spc="-25">
                          <a:latin typeface="Calibri"/>
                          <a:cs typeface="Calibri"/>
                        </a:rPr>
                        <a:t>Tools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organizational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structure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are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place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376555" indent="-285750">
                        <a:lnSpc>
                          <a:spcPts val="2125"/>
                        </a:lnSpc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Relationships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with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divisions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continue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align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vision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12700">
                      <a:solidFill>
                        <a:srgbClr val="ED7D31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FCECE8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917825">
              <a:lnSpc>
                <a:spcPct val="100000"/>
              </a:lnSpc>
              <a:spcBef>
                <a:spcPts val="100"/>
              </a:spcBef>
            </a:pPr>
            <a:r>
              <a:rPr dirty="0"/>
              <a:t>FY</a:t>
            </a:r>
            <a:r>
              <a:rPr dirty="0" spc="-140"/>
              <a:t> </a:t>
            </a:r>
            <a:r>
              <a:rPr dirty="0"/>
              <a:t>2025</a:t>
            </a:r>
            <a:r>
              <a:rPr dirty="0" spc="-65"/>
              <a:t> </a:t>
            </a:r>
            <a:r>
              <a:rPr dirty="0"/>
              <a:t>Stop</a:t>
            </a:r>
            <a:r>
              <a:rPr dirty="0" spc="-65"/>
              <a:t> </a:t>
            </a:r>
            <a:r>
              <a:rPr dirty="0" spc="-10"/>
              <a:t>Doing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902421" y="1347362"/>
          <a:ext cx="10463530" cy="43522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74630"/>
              </a:tblGrid>
              <a:tr h="202692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900" spc="-10" b="1">
                          <a:latin typeface="Calibri"/>
                          <a:cs typeface="Calibri"/>
                        </a:rPr>
                        <a:t>Statement:</a:t>
                      </a:r>
                      <a:endParaRPr sz="1900">
                        <a:latin typeface="Calibri"/>
                        <a:cs typeface="Calibri"/>
                      </a:endParaRPr>
                    </a:p>
                    <a:p>
                      <a:pPr marL="91440" marR="116205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Division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Integrated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Marketing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Communications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plans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start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contract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video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photography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services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because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offers</a:t>
                      </a:r>
                      <a:r>
                        <a:rPr dirty="0" sz="18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flexibility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scaling</a:t>
                      </a:r>
                      <a:r>
                        <a:rPr dirty="0" sz="18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based</a:t>
                      </a:r>
                      <a:r>
                        <a:rPr dirty="0" sz="18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project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needs,</a:t>
                      </a:r>
                      <a:r>
                        <a:rPr dirty="0" sz="18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without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8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overhead</a:t>
                      </a:r>
                      <a:r>
                        <a:rPr dirty="0" sz="18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hiring</a:t>
                      </a:r>
                      <a:r>
                        <a:rPr dirty="0" sz="18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full-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time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staff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leading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higher-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quality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deliverables.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This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action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aligns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with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Strategy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3: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Elevate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reputation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visibility</a:t>
                      </a:r>
                      <a:r>
                        <a:rPr dirty="0" sz="1800" spc="-2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SHSU</a:t>
                      </a:r>
                      <a:r>
                        <a:rPr dirty="0" sz="1800" spc="-2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Goal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3.4</a:t>
                      </a:r>
                      <a:r>
                        <a:rPr dirty="0" sz="1800" spc="-2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–</a:t>
                      </a:r>
                      <a:r>
                        <a:rPr dirty="0" sz="1800" spc="-1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Identify/improve,</a:t>
                      </a:r>
                      <a:r>
                        <a:rPr dirty="0" sz="1800" spc="-2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promulgate,</a:t>
                      </a:r>
                      <a:r>
                        <a:rPr dirty="0" sz="1800" spc="-2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leverage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SHSU</a:t>
                      </a:r>
                      <a:r>
                        <a:rPr dirty="0" sz="1800" spc="-1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brand</a:t>
                      </a:r>
                      <a:r>
                        <a:rPr dirty="0" sz="1800" spc="-1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will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have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increased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efficiency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project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turnaround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times,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contract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services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can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be</a:t>
                      </a:r>
                      <a:r>
                        <a:rPr dirty="0" sz="18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more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easily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scaled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800" spc="5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meet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demand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which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supports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efforts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achieving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Pillar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4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Agility.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12700">
                      <a:solidFill>
                        <a:srgbClr val="ED7D31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FCECE8"/>
                    </a:solidFill>
                  </a:tcPr>
                </a:tc>
              </a:tr>
              <a:tr h="131445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4"/>
                        </a:spcBef>
                      </a:pPr>
                      <a:r>
                        <a:rPr dirty="0" sz="1900" b="1">
                          <a:latin typeface="Calibri"/>
                          <a:cs typeface="Calibri"/>
                        </a:rPr>
                        <a:t>Supporting</a:t>
                      </a:r>
                      <a:r>
                        <a:rPr dirty="0" sz="1900" spc="-7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latin typeface="Calibri"/>
                          <a:cs typeface="Calibri"/>
                        </a:rPr>
                        <a:t>Data:</a:t>
                      </a:r>
                      <a:endParaRPr sz="1900">
                        <a:latin typeface="Calibri"/>
                        <a:cs typeface="Calibri"/>
                      </a:endParaRPr>
                    </a:p>
                    <a:p>
                      <a:pPr marL="376555" marR="419734" indent="-285750">
                        <a:lnSpc>
                          <a:spcPct val="99400"/>
                        </a:lnSpc>
                        <a:spcBef>
                          <a:spcPts val="40"/>
                        </a:spcBef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Historically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MarCom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attempted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utilize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its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inhouse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video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photography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resources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creative development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while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also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using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these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resources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event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coverage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outcome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was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event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coverage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took</a:t>
                      </a:r>
                      <a:r>
                        <a:rPr dirty="0" sz="1800" spc="-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precedence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over</a:t>
                      </a:r>
                      <a:r>
                        <a:rPr dirty="0" sz="1800" spc="-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creative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work</a:t>
                      </a:r>
                      <a:r>
                        <a:rPr dirty="0" sz="18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was</a:t>
                      </a:r>
                      <a:r>
                        <a:rPr dirty="0" sz="1800" spc="-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stalled.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2384">
                    <a:lnL w="12700">
                      <a:solidFill>
                        <a:srgbClr val="ED7D31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F8D7CD"/>
                    </a:solidFill>
                  </a:tcPr>
                </a:tc>
              </a:tr>
              <a:tr h="101091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1900" spc="-10" b="1">
                          <a:latin typeface="Calibri"/>
                          <a:cs typeface="Calibri"/>
                        </a:rPr>
                        <a:t>Resources</a:t>
                      </a:r>
                      <a:r>
                        <a:rPr dirty="0" sz="19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9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latin typeface="Calibri"/>
                          <a:cs typeface="Calibri"/>
                        </a:rPr>
                        <a:t>Collaborations</a:t>
                      </a:r>
                      <a:r>
                        <a:rPr dirty="0" sz="19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latin typeface="Calibri"/>
                          <a:cs typeface="Calibri"/>
                        </a:rPr>
                        <a:t>Required:</a:t>
                      </a:r>
                      <a:endParaRPr sz="1900">
                        <a:latin typeface="Calibri"/>
                        <a:cs typeface="Calibri"/>
                      </a:endParaRPr>
                    </a:p>
                    <a:p>
                      <a:pPr marL="376555" indent="-285115">
                        <a:lnSpc>
                          <a:spcPts val="2135"/>
                        </a:lnSpc>
                        <a:spcBef>
                          <a:spcPts val="25"/>
                        </a:spcBef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800" spc="-25">
                          <a:latin typeface="Calibri"/>
                          <a:cs typeface="Calibri"/>
                        </a:rPr>
                        <a:t>Tools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organizational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structure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are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place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376555" indent="-285115">
                        <a:lnSpc>
                          <a:spcPts val="2135"/>
                        </a:lnSpc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Relationships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with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divisions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continue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align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vision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1750">
                    <a:lnL w="12700">
                      <a:solidFill>
                        <a:srgbClr val="ED7D31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FCECE8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901950">
              <a:lnSpc>
                <a:spcPct val="100000"/>
              </a:lnSpc>
              <a:spcBef>
                <a:spcPts val="100"/>
              </a:spcBef>
            </a:pPr>
            <a:r>
              <a:rPr dirty="0"/>
              <a:t>FY</a:t>
            </a:r>
            <a:r>
              <a:rPr dirty="0" spc="-155"/>
              <a:t> </a:t>
            </a:r>
            <a:r>
              <a:rPr dirty="0"/>
              <a:t>2025</a:t>
            </a:r>
            <a:r>
              <a:rPr dirty="0" spc="-75"/>
              <a:t> </a:t>
            </a:r>
            <a:r>
              <a:rPr dirty="0"/>
              <a:t>Start</a:t>
            </a:r>
            <a:r>
              <a:rPr dirty="0" spc="-80"/>
              <a:t> </a:t>
            </a:r>
            <a:r>
              <a:rPr dirty="0" spc="-10"/>
              <a:t>Doing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0150" y="283971"/>
            <a:ext cx="9791065" cy="6350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4000"/>
              <a:t>Integrated</a:t>
            </a:r>
            <a:r>
              <a:rPr dirty="0" sz="4000" spc="-85"/>
              <a:t> </a:t>
            </a:r>
            <a:r>
              <a:rPr dirty="0" sz="4000"/>
              <a:t>Marketing</a:t>
            </a:r>
            <a:r>
              <a:rPr dirty="0" sz="4000" spc="-85"/>
              <a:t> </a:t>
            </a:r>
            <a:r>
              <a:rPr dirty="0" sz="4000"/>
              <a:t>&amp;</a:t>
            </a:r>
            <a:r>
              <a:rPr dirty="0" sz="4000" spc="-70"/>
              <a:t> </a:t>
            </a:r>
            <a:r>
              <a:rPr dirty="0" sz="4000" spc="-10"/>
              <a:t>Communications</a:t>
            </a:r>
            <a:endParaRPr sz="4000"/>
          </a:p>
        </p:txBody>
      </p:sp>
      <p:sp>
        <p:nvSpPr>
          <p:cNvPr id="3" name="object 3" descr=""/>
          <p:cNvSpPr txBox="1"/>
          <p:nvPr/>
        </p:nvSpPr>
        <p:spPr>
          <a:xfrm>
            <a:off x="555817" y="1194307"/>
            <a:ext cx="10765790" cy="448818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sz="2400" b="1">
                <a:solidFill>
                  <a:srgbClr val="3B3838"/>
                </a:solidFill>
                <a:latin typeface="Arial"/>
                <a:cs typeface="Arial"/>
              </a:rPr>
              <a:t>KEEP</a:t>
            </a:r>
            <a:r>
              <a:rPr dirty="0" sz="2400" spc="-85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 spc="-10" b="1">
                <a:solidFill>
                  <a:srgbClr val="3B3838"/>
                </a:solidFill>
                <a:latin typeface="Arial"/>
                <a:cs typeface="Arial"/>
              </a:rPr>
              <a:t>DOING</a:t>
            </a:r>
            <a:endParaRPr sz="2400">
              <a:latin typeface="Arial"/>
              <a:cs typeface="Arial"/>
            </a:endParaRPr>
          </a:p>
          <a:p>
            <a:pPr marL="696595" indent="-227329">
              <a:lnSpc>
                <a:spcPct val="100000"/>
              </a:lnSpc>
              <a:spcBef>
                <a:spcPts val="240"/>
              </a:spcBef>
              <a:buChar char="•"/>
              <a:tabLst>
                <a:tab pos="696595" algn="l"/>
              </a:tabLst>
            </a:pP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Advancing</a:t>
            </a:r>
            <a:r>
              <a:rPr dirty="0" sz="2400" spc="-75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the</a:t>
            </a:r>
            <a:r>
              <a:rPr dirty="0" sz="2400" spc="-75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brand</a:t>
            </a:r>
            <a:r>
              <a:rPr dirty="0" sz="2400" spc="-70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3B3838"/>
                </a:solidFill>
                <a:latin typeface="Arial"/>
                <a:cs typeface="Arial"/>
              </a:rPr>
              <a:t>development</a:t>
            </a:r>
            <a:endParaRPr sz="2400">
              <a:latin typeface="Arial"/>
              <a:cs typeface="Arial"/>
            </a:endParaRPr>
          </a:p>
          <a:p>
            <a:pPr marL="696595" indent="-227329">
              <a:lnSpc>
                <a:spcPct val="100000"/>
              </a:lnSpc>
              <a:spcBef>
                <a:spcPts val="215"/>
              </a:spcBef>
              <a:buChar char="•"/>
              <a:tabLst>
                <a:tab pos="696595" algn="l"/>
              </a:tabLst>
            </a:pP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Developing</a:t>
            </a:r>
            <a:r>
              <a:rPr dirty="0" sz="2400" spc="-80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new</a:t>
            </a:r>
            <a:r>
              <a:rPr dirty="0" sz="2400" spc="-70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SHSU</a:t>
            </a:r>
            <a:r>
              <a:rPr dirty="0" sz="2400" spc="-70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3B3838"/>
                </a:solidFill>
                <a:latin typeface="Arial"/>
                <a:cs typeface="Arial"/>
              </a:rPr>
              <a:t>websites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55"/>
              </a:spcBef>
              <a:buClr>
                <a:srgbClr val="3B3838"/>
              </a:buClr>
              <a:buFont typeface="Arial"/>
              <a:buChar char="•"/>
            </a:pP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400" b="1">
                <a:solidFill>
                  <a:srgbClr val="3B3838"/>
                </a:solidFill>
                <a:latin typeface="Arial"/>
                <a:cs typeface="Arial"/>
              </a:rPr>
              <a:t>STOP</a:t>
            </a:r>
            <a:r>
              <a:rPr dirty="0" sz="2400" spc="-114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 spc="-10" b="1">
                <a:solidFill>
                  <a:srgbClr val="3B3838"/>
                </a:solidFill>
                <a:latin typeface="Arial"/>
                <a:cs typeface="Arial"/>
              </a:rPr>
              <a:t>DOING</a:t>
            </a:r>
            <a:endParaRPr sz="2400">
              <a:latin typeface="Arial"/>
              <a:cs typeface="Arial"/>
            </a:endParaRPr>
          </a:p>
          <a:p>
            <a:pPr marL="696595" indent="-227329">
              <a:lnSpc>
                <a:spcPct val="100000"/>
              </a:lnSpc>
              <a:spcBef>
                <a:spcPts val="215"/>
              </a:spcBef>
              <a:buChar char="•"/>
              <a:tabLst>
                <a:tab pos="696595" algn="l"/>
              </a:tabLst>
            </a:pP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Accepting</a:t>
            </a:r>
            <a:r>
              <a:rPr dirty="0" sz="2400" spc="-70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projects</a:t>
            </a:r>
            <a:r>
              <a:rPr dirty="0" sz="2400" spc="-65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unrelated</a:t>
            </a:r>
            <a:r>
              <a:rPr dirty="0" sz="2400" spc="-70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to</a:t>
            </a:r>
            <a:r>
              <a:rPr dirty="0" sz="2400" spc="-65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the</a:t>
            </a:r>
            <a:r>
              <a:rPr dirty="0" sz="2400" spc="-70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strategic</a:t>
            </a:r>
            <a:r>
              <a:rPr dirty="0" sz="2400" spc="-65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3B3838"/>
                </a:solidFill>
                <a:latin typeface="Arial"/>
                <a:cs typeface="Arial"/>
              </a:rPr>
              <a:t>plan</a:t>
            </a:r>
            <a:endParaRPr sz="2400">
              <a:latin typeface="Arial"/>
              <a:cs typeface="Arial"/>
            </a:endParaRPr>
          </a:p>
          <a:p>
            <a:pPr marL="696595" indent="-227329">
              <a:lnSpc>
                <a:spcPct val="100000"/>
              </a:lnSpc>
              <a:spcBef>
                <a:spcPts val="219"/>
              </a:spcBef>
              <a:buChar char="•"/>
              <a:tabLst>
                <a:tab pos="696595" algn="l"/>
              </a:tabLst>
            </a:pP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Conducting</a:t>
            </a:r>
            <a:r>
              <a:rPr dirty="0" sz="2400" spc="-75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multiple</a:t>
            </a:r>
            <a:r>
              <a:rPr dirty="0" sz="2400" spc="-70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rounds</a:t>
            </a:r>
            <a:r>
              <a:rPr dirty="0" sz="2400" spc="-75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of</a:t>
            </a:r>
            <a:r>
              <a:rPr dirty="0" sz="2400" spc="-75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content</a:t>
            </a:r>
            <a:r>
              <a:rPr dirty="0" sz="2400" spc="-75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and</a:t>
            </a:r>
            <a:r>
              <a:rPr dirty="0" sz="2400" spc="-75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creative</a:t>
            </a:r>
            <a:r>
              <a:rPr dirty="0" sz="2400" spc="-70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3B3838"/>
                </a:solidFill>
                <a:latin typeface="Arial"/>
                <a:cs typeface="Arial"/>
              </a:rPr>
              <a:t>reviews</a:t>
            </a:r>
            <a:endParaRPr sz="2400">
              <a:latin typeface="Arial"/>
              <a:cs typeface="Arial"/>
            </a:endParaRPr>
          </a:p>
          <a:p>
            <a:pPr marL="696595" indent="-227329">
              <a:lnSpc>
                <a:spcPct val="100000"/>
              </a:lnSpc>
              <a:spcBef>
                <a:spcPts val="215"/>
              </a:spcBef>
              <a:buChar char="•"/>
              <a:tabLst>
                <a:tab pos="696595" algn="l"/>
              </a:tabLst>
            </a:pP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Allowing</a:t>
            </a:r>
            <a:r>
              <a:rPr dirty="0" sz="2400" spc="-80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projects</a:t>
            </a:r>
            <a:r>
              <a:rPr dirty="0" sz="2400" spc="-75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to</a:t>
            </a:r>
            <a:r>
              <a:rPr dirty="0" sz="2400" spc="-75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be</a:t>
            </a:r>
            <a:r>
              <a:rPr dirty="0" sz="2400" spc="-75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launched</a:t>
            </a:r>
            <a:r>
              <a:rPr dirty="0" sz="2400" spc="-80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without</a:t>
            </a:r>
            <a:r>
              <a:rPr dirty="0" sz="2400" spc="-80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preliminary</a:t>
            </a:r>
            <a:r>
              <a:rPr dirty="0" sz="2400" spc="-75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consultation</a:t>
            </a:r>
            <a:r>
              <a:rPr dirty="0" sz="2400" spc="-75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from</a:t>
            </a:r>
            <a:r>
              <a:rPr dirty="0" sz="2400" spc="-75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 spc="-25">
                <a:solidFill>
                  <a:srgbClr val="3B3838"/>
                </a:solidFill>
                <a:latin typeface="Arial"/>
                <a:cs typeface="Arial"/>
              </a:rPr>
              <a:t>IMC</a:t>
            </a:r>
            <a:endParaRPr sz="2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80"/>
              </a:spcBef>
              <a:buClr>
                <a:srgbClr val="3B3838"/>
              </a:buClr>
              <a:buFont typeface="Arial"/>
              <a:buChar char="•"/>
            </a:pPr>
            <a:endParaRPr sz="2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dirty="0" sz="2400" spc="-20" b="1">
                <a:solidFill>
                  <a:srgbClr val="3B3838"/>
                </a:solidFill>
                <a:latin typeface="Arial"/>
                <a:cs typeface="Arial"/>
              </a:rPr>
              <a:t>START</a:t>
            </a:r>
            <a:r>
              <a:rPr dirty="0" sz="2400" spc="-135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 spc="-10" b="1">
                <a:solidFill>
                  <a:srgbClr val="3B3838"/>
                </a:solidFill>
                <a:latin typeface="Arial"/>
                <a:cs typeface="Arial"/>
              </a:rPr>
              <a:t>DOING</a:t>
            </a:r>
            <a:endParaRPr sz="2400">
              <a:latin typeface="Arial"/>
              <a:cs typeface="Arial"/>
            </a:endParaRPr>
          </a:p>
          <a:p>
            <a:pPr marL="696595" indent="-227329">
              <a:lnSpc>
                <a:spcPct val="100000"/>
              </a:lnSpc>
              <a:spcBef>
                <a:spcPts val="215"/>
              </a:spcBef>
              <a:buChar char="•"/>
              <a:tabLst>
                <a:tab pos="696595" algn="l"/>
              </a:tabLst>
            </a:pP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Contract</a:t>
            </a:r>
            <a:r>
              <a:rPr dirty="0" sz="2400" spc="-85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video</a:t>
            </a:r>
            <a:r>
              <a:rPr dirty="0" sz="2400" spc="-80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and</a:t>
            </a:r>
            <a:r>
              <a:rPr dirty="0" sz="2400" spc="-75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3B3838"/>
                </a:solidFill>
                <a:latin typeface="Arial"/>
                <a:cs typeface="Arial"/>
              </a:rPr>
              <a:t>photography</a:t>
            </a:r>
            <a:r>
              <a:rPr dirty="0" sz="2400" spc="-80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3B3838"/>
                </a:solidFill>
                <a:latin typeface="Arial"/>
                <a:cs typeface="Arial"/>
              </a:rPr>
              <a:t>services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059876" y="3507232"/>
            <a:ext cx="8072120" cy="4064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500">
                <a:latin typeface="Arial"/>
                <a:cs typeface="Arial"/>
              </a:rPr>
              <a:t>FY</a:t>
            </a:r>
            <a:r>
              <a:rPr dirty="0" sz="2500" spc="-40">
                <a:latin typeface="Arial"/>
                <a:cs typeface="Arial"/>
              </a:rPr>
              <a:t> </a:t>
            </a:r>
            <a:r>
              <a:rPr dirty="0" sz="2500">
                <a:latin typeface="Arial"/>
                <a:cs typeface="Arial"/>
              </a:rPr>
              <a:t>2025</a:t>
            </a:r>
            <a:r>
              <a:rPr dirty="0" sz="2500" spc="10">
                <a:latin typeface="Arial"/>
                <a:cs typeface="Arial"/>
              </a:rPr>
              <a:t> </a:t>
            </a:r>
            <a:r>
              <a:rPr dirty="0" sz="2500" spc="55">
                <a:latin typeface="Calibri"/>
                <a:cs typeface="Calibri"/>
              </a:rPr>
              <a:t>Strategic</a:t>
            </a:r>
            <a:r>
              <a:rPr dirty="0" sz="2500" spc="-45">
                <a:latin typeface="Calibri"/>
                <a:cs typeface="Calibri"/>
              </a:rPr>
              <a:t> </a:t>
            </a:r>
            <a:r>
              <a:rPr dirty="0" sz="2500" spc="95">
                <a:latin typeface="Calibri"/>
                <a:cs typeface="Calibri"/>
              </a:rPr>
              <a:t>Plan</a:t>
            </a:r>
            <a:r>
              <a:rPr dirty="0" sz="2500" spc="-55">
                <a:latin typeface="Calibri"/>
                <a:cs typeface="Calibri"/>
              </a:rPr>
              <a:t> </a:t>
            </a:r>
            <a:r>
              <a:rPr dirty="0" sz="2500" spc="45">
                <a:latin typeface="Calibri"/>
                <a:cs typeface="Calibri"/>
              </a:rPr>
              <a:t>Alignment</a:t>
            </a:r>
            <a:r>
              <a:rPr dirty="0" sz="2500" spc="-45">
                <a:latin typeface="Calibri"/>
                <a:cs typeface="Calibri"/>
              </a:rPr>
              <a:t> </a:t>
            </a:r>
            <a:r>
              <a:rPr dirty="0" sz="2500" spc="80">
                <a:latin typeface="Calibri"/>
                <a:cs typeface="Calibri"/>
              </a:rPr>
              <a:t>and</a:t>
            </a:r>
            <a:r>
              <a:rPr dirty="0" sz="2500" spc="-45">
                <a:latin typeface="Calibri"/>
                <a:cs typeface="Calibri"/>
              </a:rPr>
              <a:t> </a:t>
            </a:r>
            <a:r>
              <a:rPr dirty="0" sz="2500" spc="50">
                <a:latin typeface="Calibri"/>
                <a:cs typeface="Calibri"/>
              </a:rPr>
              <a:t>Budget</a:t>
            </a:r>
            <a:r>
              <a:rPr dirty="0" sz="2500" spc="-45">
                <a:latin typeface="Calibri"/>
                <a:cs typeface="Calibri"/>
              </a:rPr>
              <a:t> </a:t>
            </a:r>
            <a:r>
              <a:rPr dirty="0" sz="2500" spc="40">
                <a:latin typeface="Calibri"/>
                <a:cs typeface="Calibri"/>
              </a:rPr>
              <a:t>Presentation</a:t>
            </a:r>
            <a:endParaRPr sz="25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677164" rIns="0" bIns="0" rtlCol="0" vert="horz">
            <a:spAutoFit/>
          </a:bodyPr>
          <a:lstStyle/>
          <a:p>
            <a:pPr marL="1634489">
              <a:lnSpc>
                <a:spcPct val="100000"/>
              </a:lnSpc>
              <a:spcBef>
                <a:spcPts val="100"/>
              </a:spcBef>
            </a:pPr>
            <a:r>
              <a:rPr dirty="0" sz="6000" spc="-10"/>
              <a:t>Questions?</a:t>
            </a:r>
            <a:endParaRPr sz="6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Integrated</a:t>
            </a:r>
            <a:r>
              <a:rPr dirty="0" spc="-130"/>
              <a:t> </a:t>
            </a:r>
            <a:r>
              <a:rPr dirty="0"/>
              <a:t>Marketing</a:t>
            </a:r>
            <a:r>
              <a:rPr dirty="0" spc="-125"/>
              <a:t> </a:t>
            </a:r>
            <a:r>
              <a:rPr dirty="0"/>
              <a:t>&amp;</a:t>
            </a:r>
            <a:r>
              <a:rPr dirty="0" spc="-130"/>
              <a:t> </a:t>
            </a:r>
            <a:r>
              <a:rPr dirty="0" spc="-10"/>
              <a:t>Communications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16939" y="1703324"/>
            <a:ext cx="5137150" cy="4140200"/>
          </a:xfrm>
          <a:prstGeom prst="rect">
            <a:avLst/>
          </a:prstGeom>
        </p:spPr>
        <p:txBody>
          <a:bodyPr wrap="square" lIns="0" tIns="104140" rIns="0" bIns="0" rtlCol="0" vert="horz">
            <a:spAutoFit/>
          </a:bodyPr>
          <a:lstStyle/>
          <a:p>
            <a:pPr marL="240029" indent="-227329">
              <a:lnSpc>
                <a:spcPct val="100000"/>
              </a:lnSpc>
              <a:spcBef>
                <a:spcPts val="820"/>
              </a:spcBef>
              <a:buChar char="•"/>
              <a:tabLst>
                <a:tab pos="240029" algn="l"/>
              </a:tabLst>
            </a:pPr>
            <a:r>
              <a:rPr dirty="0" sz="2400">
                <a:latin typeface="Arial"/>
                <a:cs typeface="Arial"/>
              </a:rPr>
              <a:t>Athletics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Marketing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&amp;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Media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720"/>
              </a:spcBef>
              <a:buChar char="•"/>
              <a:tabLst>
                <a:tab pos="240029" algn="l"/>
              </a:tabLst>
            </a:pPr>
            <a:r>
              <a:rPr dirty="0" sz="2400">
                <a:latin typeface="Arial"/>
                <a:cs typeface="Arial"/>
              </a:rPr>
              <a:t>Executive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Communications</a:t>
            </a:r>
            <a:r>
              <a:rPr dirty="0" sz="2400" spc="-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&amp;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Media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720"/>
              </a:spcBef>
              <a:buChar char="•"/>
              <a:tabLst>
                <a:tab pos="240029" algn="l"/>
              </a:tabLst>
            </a:pPr>
            <a:r>
              <a:rPr dirty="0" sz="2400">
                <a:latin typeface="Arial"/>
                <a:cs typeface="Arial"/>
              </a:rPr>
              <a:t>Content</a:t>
            </a:r>
            <a:r>
              <a:rPr dirty="0" sz="2400" spc="-9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Communications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720"/>
              </a:spcBef>
              <a:buChar char="•"/>
              <a:tabLst>
                <a:tab pos="240029" algn="l"/>
              </a:tabLst>
            </a:pPr>
            <a:r>
              <a:rPr dirty="0" sz="2400">
                <a:latin typeface="Arial"/>
                <a:cs typeface="Arial"/>
              </a:rPr>
              <a:t>Creative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&amp;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Production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720"/>
              </a:spcBef>
              <a:buChar char="•"/>
              <a:tabLst>
                <a:tab pos="240029" algn="l"/>
              </a:tabLst>
            </a:pPr>
            <a:r>
              <a:rPr dirty="0" sz="2400">
                <a:latin typeface="Arial"/>
                <a:cs typeface="Arial"/>
              </a:rPr>
              <a:t>Digital</a:t>
            </a:r>
            <a:r>
              <a:rPr dirty="0" sz="2400" spc="-3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&amp;</a:t>
            </a:r>
            <a:r>
              <a:rPr dirty="0" sz="2400" spc="-16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Analytics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720"/>
              </a:spcBef>
              <a:buChar char="•"/>
              <a:tabLst>
                <a:tab pos="240029" algn="l"/>
              </a:tabLst>
            </a:pPr>
            <a:r>
              <a:rPr dirty="0" sz="2400">
                <a:latin typeface="Arial"/>
                <a:cs typeface="Arial"/>
              </a:rPr>
              <a:t>Enrollment</a:t>
            </a:r>
            <a:r>
              <a:rPr dirty="0" sz="2400" spc="-11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Marketing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720"/>
              </a:spcBef>
              <a:buChar char="•"/>
              <a:tabLst>
                <a:tab pos="240029" algn="l"/>
              </a:tabLst>
            </a:pPr>
            <a:r>
              <a:rPr dirty="0" sz="2400">
                <a:latin typeface="Arial"/>
                <a:cs typeface="Arial"/>
              </a:rPr>
              <a:t>COBA</a:t>
            </a:r>
            <a:r>
              <a:rPr dirty="0" sz="2400" spc="-14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Marketing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720"/>
              </a:spcBef>
              <a:buChar char="•"/>
              <a:tabLst>
                <a:tab pos="240029" algn="l"/>
              </a:tabLst>
            </a:pPr>
            <a:r>
              <a:rPr dirty="0" sz="2400">
                <a:latin typeface="Arial"/>
                <a:cs typeface="Arial"/>
              </a:rPr>
              <a:t>CJ</a:t>
            </a:r>
            <a:r>
              <a:rPr dirty="0" sz="2400" spc="-2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Marketing</a:t>
            </a:r>
            <a:endParaRPr sz="2400">
              <a:latin typeface="Arial"/>
              <a:cs typeface="Arial"/>
            </a:endParaRPr>
          </a:p>
          <a:p>
            <a:pPr marL="240029" indent="-227329">
              <a:lnSpc>
                <a:spcPct val="100000"/>
              </a:lnSpc>
              <a:spcBef>
                <a:spcPts val="720"/>
              </a:spcBef>
              <a:buChar char="•"/>
              <a:tabLst>
                <a:tab pos="240029" algn="l"/>
              </a:tabLst>
            </a:pPr>
            <a:r>
              <a:rPr dirty="0" sz="2400">
                <a:latin typeface="Arial"/>
                <a:cs typeface="Arial"/>
              </a:rPr>
              <a:t>Graduate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School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Marketing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858010">
              <a:lnSpc>
                <a:spcPct val="100000"/>
              </a:lnSpc>
              <a:spcBef>
                <a:spcPts val="100"/>
              </a:spcBef>
            </a:pPr>
            <a:r>
              <a:rPr dirty="0"/>
              <a:t>FY</a:t>
            </a:r>
            <a:r>
              <a:rPr dirty="0" spc="-160"/>
              <a:t> </a:t>
            </a:r>
            <a:r>
              <a:rPr dirty="0"/>
              <a:t>2024</a:t>
            </a:r>
            <a:r>
              <a:rPr dirty="0" spc="-235"/>
              <a:t> </a:t>
            </a:r>
            <a:r>
              <a:rPr dirty="0" spc="-10"/>
              <a:t>Accomplishments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16939" y="1564131"/>
            <a:ext cx="9764395" cy="3947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Priority</a:t>
            </a:r>
            <a:r>
              <a:rPr dirty="0" sz="2800" spc="-70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1:</a:t>
            </a:r>
            <a:r>
              <a:rPr dirty="0" sz="2800" spc="-65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Prioritize</a:t>
            </a:r>
            <a:r>
              <a:rPr dirty="0" sz="2800" spc="-65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Student</a:t>
            </a:r>
            <a:r>
              <a:rPr dirty="0" sz="2800" spc="-70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Success</a:t>
            </a:r>
            <a:r>
              <a:rPr dirty="0" sz="2800" spc="-65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and</a:t>
            </a:r>
            <a:r>
              <a:rPr dirty="0" sz="2800" spc="-70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Student</a:t>
            </a:r>
            <a:r>
              <a:rPr dirty="0" sz="2800" spc="-155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spc="-10" b="1">
                <a:solidFill>
                  <a:srgbClr val="3B3838"/>
                </a:solidFill>
                <a:latin typeface="Arial"/>
                <a:cs typeface="Arial"/>
              </a:rPr>
              <a:t>Access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210"/>
              </a:spcBef>
            </a:pPr>
            <a:endParaRPr sz="2800">
              <a:latin typeface="Arial"/>
              <a:cs typeface="Arial"/>
            </a:endParaRPr>
          </a:p>
          <a:p>
            <a:pPr marL="473075" indent="-230504">
              <a:lnSpc>
                <a:spcPct val="100000"/>
              </a:lnSpc>
              <a:buChar char="•"/>
              <a:tabLst>
                <a:tab pos="473075" algn="l"/>
              </a:tabLst>
            </a:pPr>
            <a:r>
              <a:rPr dirty="0" sz="2400">
                <a:latin typeface="Arial"/>
                <a:cs typeface="Arial"/>
              </a:rPr>
              <a:t>Optimized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IMC</a:t>
            </a:r>
            <a:r>
              <a:rPr dirty="0" sz="2400" spc="-4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focus</a:t>
            </a:r>
            <a:r>
              <a:rPr dirty="0" sz="2400" spc="-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on</a:t>
            </a:r>
            <a:r>
              <a:rPr dirty="0" sz="2400" spc="-5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enrollment/recruitment</a:t>
            </a:r>
            <a:endParaRPr sz="2400">
              <a:latin typeface="Arial"/>
              <a:cs typeface="Arial"/>
            </a:endParaRPr>
          </a:p>
          <a:p>
            <a:pPr marL="473075" indent="-230504">
              <a:lnSpc>
                <a:spcPct val="100000"/>
              </a:lnSpc>
              <a:spcBef>
                <a:spcPts val="25"/>
              </a:spcBef>
              <a:buChar char="•"/>
              <a:tabLst>
                <a:tab pos="473075" algn="l"/>
              </a:tabLst>
            </a:pPr>
            <a:r>
              <a:rPr dirty="0" sz="2400">
                <a:latin typeface="Arial"/>
                <a:cs typeface="Arial"/>
              </a:rPr>
              <a:t>Optimized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IMC</a:t>
            </a:r>
            <a:r>
              <a:rPr dirty="0" sz="2400" spc="-4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focus</a:t>
            </a:r>
            <a:r>
              <a:rPr dirty="0" sz="2400" spc="-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on</a:t>
            </a:r>
            <a:r>
              <a:rPr dirty="0" sz="2400" spc="-5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athletic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fan</a:t>
            </a:r>
            <a:r>
              <a:rPr dirty="0" sz="2400" spc="-5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engagement</a:t>
            </a:r>
            <a:endParaRPr sz="2400">
              <a:latin typeface="Arial"/>
              <a:cs typeface="Arial"/>
            </a:endParaRPr>
          </a:p>
          <a:p>
            <a:pPr marL="473075" indent="-230504">
              <a:lnSpc>
                <a:spcPts val="2845"/>
              </a:lnSpc>
              <a:spcBef>
                <a:spcPts val="25"/>
              </a:spcBef>
              <a:buChar char="•"/>
              <a:tabLst>
                <a:tab pos="473075" algn="l"/>
              </a:tabLst>
            </a:pPr>
            <a:r>
              <a:rPr dirty="0" sz="2400">
                <a:latin typeface="Arial"/>
                <a:cs typeface="Arial"/>
              </a:rPr>
              <a:t>Improved</a:t>
            </a:r>
            <a:r>
              <a:rPr dirty="0" sz="2400" spc="-10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digital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advertising</a:t>
            </a:r>
            <a:r>
              <a:rPr dirty="0" sz="2400" spc="-8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practice</a:t>
            </a:r>
            <a:r>
              <a:rPr dirty="0" sz="2400" spc="-8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8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management</a:t>
            </a:r>
            <a:endParaRPr sz="2400">
              <a:latin typeface="Arial"/>
              <a:cs typeface="Arial"/>
            </a:endParaRPr>
          </a:p>
          <a:p>
            <a:pPr marL="473075" indent="-230504">
              <a:lnSpc>
                <a:spcPts val="2845"/>
              </a:lnSpc>
              <a:buChar char="•"/>
              <a:tabLst>
                <a:tab pos="473075" algn="l"/>
              </a:tabLst>
            </a:pPr>
            <a:r>
              <a:rPr dirty="0" sz="2400">
                <a:latin typeface="Arial"/>
                <a:cs typeface="Arial"/>
              </a:rPr>
              <a:t>Developed</a:t>
            </a:r>
            <a:r>
              <a:rPr dirty="0" sz="2400" spc="-10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partnerships</a:t>
            </a:r>
            <a:r>
              <a:rPr dirty="0" sz="2400" spc="-10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with</a:t>
            </a:r>
            <a:r>
              <a:rPr dirty="0" sz="2400" spc="-10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divisions/colleges</a:t>
            </a:r>
            <a:endParaRPr sz="2400">
              <a:latin typeface="Arial"/>
              <a:cs typeface="Arial"/>
            </a:endParaRPr>
          </a:p>
          <a:p>
            <a:pPr marL="473075" indent="-230504">
              <a:lnSpc>
                <a:spcPct val="100000"/>
              </a:lnSpc>
              <a:spcBef>
                <a:spcPts val="25"/>
              </a:spcBef>
              <a:buChar char="•"/>
              <a:tabLst>
                <a:tab pos="473075" algn="l"/>
              </a:tabLst>
            </a:pPr>
            <a:r>
              <a:rPr dirty="0" sz="2400">
                <a:latin typeface="Arial"/>
                <a:cs typeface="Arial"/>
              </a:rPr>
              <a:t>Developed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analytics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practice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management</a:t>
            </a:r>
            <a:endParaRPr sz="2400">
              <a:latin typeface="Arial"/>
              <a:cs typeface="Arial"/>
            </a:endParaRPr>
          </a:p>
          <a:p>
            <a:pPr marL="473075" indent="-230504">
              <a:lnSpc>
                <a:spcPct val="100000"/>
              </a:lnSpc>
              <a:buChar char="•"/>
              <a:tabLst>
                <a:tab pos="473075" algn="l"/>
              </a:tabLst>
            </a:pPr>
            <a:r>
              <a:rPr dirty="0" sz="2400">
                <a:latin typeface="Arial"/>
                <a:cs typeface="Arial"/>
              </a:rPr>
              <a:t>Partnered</a:t>
            </a:r>
            <a:r>
              <a:rPr dirty="0" sz="2400" spc="-114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with</a:t>
            </a:r>
            <a:r>
              <a:rPr dirty="0" sz="2400" spc="-1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Admissions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on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enrollment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marketing</a:t>
            </a:r>
            <a:endParaRPr sz="2400">
              <a:latin typeface="Arial"/>
              <a:cs typeface="Arial"/>
            </a:endParaRPr>
          </a:p>
          <a:p>
            <a:pPr marL="473075" indent="-230504">
              <a:lnSpc>
                <a:spcPct val="100000"/>
              </a:lnSpc>
              <a:spcBef>
                <a:spcPts val="20"/>
              </a:spcBef>
              <a:buChar char="•"/>
              <a:tabLst>
                <a:tab pos="473075" algn="l"/>
              </a:tabLst>
            </a:pPr>
            <a:r>
              <a:rPr dirty="0" sz="2400">
                <a:latin typeface="Arial"/>
                <a:cs typeface="Arial"/>
              </a:rPr>
              <a:t>Partners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with</a:t>
            </a:r>
            <a:r>
              <a:rPr dirty="0" sz="2400" spc="-1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Advancement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on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donor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alumni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marketing</a:t>
            </a:r>
            <a:endParaRPr sz="2400">
              <a:latin typeface="Arial"/>
              <a:cs typeface="Arial"/>
            </a:endParaRPr>
          </a:p>
          <a:p>
            <a:pPr marL="473075" indent="-230504">
              <a:lnSpc>
                <a:spcPct val="100000"/>
              </a:lnSpc>
              <a:spcBef>
                <a:spcPts val="25"/>
              </a:spcBef>
              <a:buChar char="•"/>
              <a:tabLst>
                <a:tab pos="473075" algn="l"/>
              </a:tabLst>
            </a:pPr>
            <a:r>
              <a:rPr dirty="0" sz="2400">
                <a:latin typeface="Arial"/>
                <a:cs typeface="Arial"/>
              </a:rPr>
              <a:t>Partnered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with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Student</a:t>
            </a:r>
            <a:r>
              <a:rPr dirty="0" sz="2400" spc="-1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Affairs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on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campus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activity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marketing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858010">
              <a:lnSpc>
                <a:spcPct val="100000"/>
              </a:lnSpc>
              <a:spcBef>
                <a:spcPts val="100"/>
              </a:spcBef>
            </a:pPr>
            <a:r>
              <a:rPr dirty="0"/>
              <a:t>FY</a:t>
            </a:r>
            <a:r>
              <a:rPr dirty="0" spc="-160"/>
              <a:t> </a:t>
            </a:r>
            <a:r>
              <a:rPr dirty="0"/>
              <a:t>2024</a:t>
            </a:r>
            <a:r>
              <a:rPr dirty="0" spc="-235"/>
              <a:t> </a:t>
            </a:r>
            <a:r>
              <a:rPr dirty="0" spc="-10"/>
              <a:t>Accomplishments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16938" y="1521459"/>
            <a:ext cx="9490710" cy="38709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Priority</a:t>
            </a:r>
            <a:r>
              <a:rPr dirty="0" sz="2800" spc="-50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2:</a:t>
            </a:r>
            <a:r>
              <a:rPr dirty="0" sz="2800" spc="-50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Embody</a:t>
            </a:r>
            <a:r>
              <a:rPr dirty="0" sz="2800" spc="-50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a</a:t>
            </a:r>
            <a:r>
              <a:rPr dirty="0" sz="2800" spc="-50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Culture</a:t>
            </a:r>
            <a:r>
              <a:rPr dirty="0" sz="2800" spc="-50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of</a:t>
            </a:r>
            <a:r>
              <a:rPr dirty="0" sz="2800" spc="-55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spc="-10" b="1">
                <a:solidFill>
                  <a:srgbClr val="3B3838"/>
                </a:solidFill>
                <a:latin typeface="Arial"/>
                <a:cs typeface="Arial"/>
              </a:rPr>
              <a:t>Excellence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30"/>
              </a:spcBef>
            </a:pPr>
            <a:endParaRPr sz="2800">
              <a:latin typeface="Arial"/>
              <a:cs typeface="Arial"/>
            </a:endParaRPr>
          </a:p>
          <a:p>
            <a:pPr marL="473075" indent="-230504">
              <a:lnSpc>
                <a:spcPts val="2830"/>
              </a:lnSpc>
              <a:buChar char="•"/>
              <a:tabLst>
                <a:tab pos="473075" algn="l"/>
              </a:tabLst>
            </a:pPr>
            <a:r>
              <a:rPr dirty="0" sz="2400" spc="-20">
                <a:solidFill>
                  <a:srgbClr val="0D0D0D"/>
                </a:solidFill>
                <a:latin typeface="Arial"/>
                <a:cs typeface="Arial"/>
              </a:rPr>
              <a:t>Reorganized</a:t>
            </a:r>
            <a:r>
              <a:rPr dirty="0" sz="2400" spc="-15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Athletic</a:t>
            </a:r>
            <a:r>
              <a:rPr dirty="0" sz="2400" spc="-5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Marketing</a:t>
            </a:r>
            <a:r>
              <a:rPr dirty="0" sz="2400" spc="-3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&amp;</a:t>
            </a:r>
            <a:r>
              <a:rPr dirty="0" sz="2400" spc="-4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Media</a:t>
            </a:r>
            <a:r>
              <a:rPr dirty="0" sz="2400" spc="-3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0D0D0D"/>
                </a:solidFill>
                <a:latin typeface="Arial"/>
                <a:cs typeface="Arial"/>
              </a:rPr>
              <a:t>department</a:t>
            </a:r>
            <a:endParaRPr sz="2400">
              <a:latin typeface="Arial"/>
              <a:cs typeface="Arial"/>
            </a:endParaRPr>
          </a:p>
          <a:p>
            <a:pPr marL="473075" indent="-230504">
              <a:lnSpc>
                <a:spcPts val="2830"/>
              </a:lnSpc>
              <a:buChar char="•"/>
              <a:tabLst>
                <a:tab pos="473075" algn="l"/>
              </a:tabLst>
            </a:pP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Implemented</a:t>
            </a:r>
            <a:r>
              <a:rPr dirty="0" sz="2400" spc="-8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fan</a:t>
            </a:r>
            <a:r>
              <a:rPr dirty="0" sz="2400" spc="-8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journey</a:t>
            </a:r>
            <a:r>
              <a:rPr dirty="0" sz="2400" spc="-8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and</a:t>
            </a:r>
            <a:r>
              <a:rPr dirty="0" sz="2400" spc="-8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ticketing</a:t>
            </a:r>
            <a:r>
              <a:rPr dirty="0" sz="2400" spc="-7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0D0D0D"/>
                </a:solidFill>
                <a:latin typeface="Arial"/>
                <a:cs typeface="Arial"/>
              </a:rPr>
              <a:t>practice</a:t>
            </a:r>
            <a:endParaRPr sz="2400">
              <a:latin typeface="Arial"/>
              <a:cs typeface="Arial"/>
            </a:endParaRPr>
          </a:p>
          <a:p>
            <a:pPr marL="473075" indent="-230504">
              <a:lnSpc>
                <a:spcPct val="100000"/>
              </a:lnSpc>
              <a:spcBef>
                <a:spcPts val="25"/>
              </a:spcBef>
              <a:buChar char="•"/>
              <a:tabLst>
                <a:tab pos="473075" algn="l"/>
              </a:tabLst>
            </a:pP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Created</a:t>
            </a:r>
            <a:r>
              <a:rPr dirty="0" sz="2400" spc="-8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inaugural</a:t>
            </a:r>
            <a:r>
              <a:rPr dirty="0" sz="2400" spc="-7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issue</a:t>
            </a:r>
            <a:r>
              <a:rPr dirty="0" sz="2400" spc="-7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of</a:t>
            </a:r>
            <a:r>
              <a:rPr dirty="0" sz="2400" spc="-8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“Beyond</a:t>
            </a:r>
            <a:r>
              <a:rPr dirty="0" sz="2400" spc="-7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Business”</a:t>
            </a:r>
            <a:r>
              <a:rPr dirty="0" sz="2400" spc="-8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magazine</a:t>
            </a:r>
            <a:r>
              <a:rPr dirty="0" sz="2400" spc="-7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for</a:t>
            </a:r>
            <a:r>
              <a:rPr dirty="0" sz="2400" spc="-8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 spc="-20">
                <a:solidFill>
                  <a:srgbClr val="0D0D0D"/>
                </a:solidFill>
                <a:latin typeface="Arial"/>
                <a:cs typeface="Arial"/>
              </a:rPr>
              <a:t>COBA</a:t>
            </a:r>
            <a:endParaRPr sz="2400">
              <a:latin typeface="Arial"/>
              <a:cs typeface="Arial"/>
            </a:endParaRPr>
          </a:p>
          <a:p>
            <a:pPr marL="473075" indent="-230504">
              <a:lnSpc>
                <a:spcPct val="100000"/>
              </a:lnSpc>
              <a:spcBef>
                <a:spcPts val="25"/>
              </a:spcBef>
              <a:buChar char="•"/>
              <a:tabLst>
                <a:tab pos="473075" algn="l"/>
              </a:tabLst>
            </a:pP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Implemented</a:t>
            </a:r>
            <a:r>
              <a:rPr dirty="0" sz="2400" spc="-8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university</a:t>
            </a:r>
            <a:r>
              <a:rPr dirty="0" sz="2400" spc="-8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social</a:t>
            </a:r>
            <a:r>
              <a:rPr dirty="0" sz="2400" spc="-7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media</a:t>
            </a:r>
            <a:r>
              <a:rPr dirty="0" sz="2400" spc="-8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policy</a:t>
            </a:r>
            <a:r>
              <a:rPr dirty="0" sz="2400" spc="-8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and</a:t>
            </a:r>
            <a:r>
              <a:rPr dirty="0" sz="2400" spc="-8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0D0D0D"/>
                </a:solidFill>
                <a:latin typeface="Arial"/>
                <a:cs typeface="Arial"/>
              </a:rPr>
              <a:t>procedure</a:t>
            </a:r>
            <a:endParaRPr sz="2400">
              <a:latin typeface="Arial"/>
              <a:cs typeface="Arial"/>
            </a:endParaRPr>
          </a:p>
          <a:p>
            <a:pPr marL="473075" indent="-230504">
              <a:lnSpc>
                <a:spcPct val="100000"/>
              </a:lnSpc>
              <a:spcBef>
                <a:spcPts val="25"/>
              </a:spcBef>
              <a:buChar char="•"/>
              <a:tabLst>
                <a:tab pos="473075" algn="l"/>
              </a:tabLst>
            </a:pPr>
            <a:r>
              <a:rPr dirty="0" sz="2400" spc="-10">
                <a:solidFill>
                  <a:srgbClr val="0D0D0D"/>
                </a:solidFill>
                <a:latin typeface="Arial"/>
                <a:cs typeface="Arial"/>
              </a:rPr>
              <a:t>Implemented</a:t>
            </a:r>
            <a:r>
              <a:rPr dirty="0" sz="2400" spc="-16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Asana</a:t>
            </a:r>
            <a:r>
              <a:rPr dirty="0" sz="2400" spc="-9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project</a:t>
            </a:r>
            <a:r>
              <a:rPr dirty="0" sz="2400" spc="-7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management</a:t>
            </a:r>
            <a:r>
              <a:rPr dirty="0" sz="2400" spc="-7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0D0D0D"/>
                </a:solidFill>
                <a:latin typeface="Arial"/>
                <a:cs typeface="Arial"/>
              </a:rPr>
              <a:t>practice</a:t>
            </a:r>
            <a:endParaRPr sz="2400">
              <a:latin typeface="Arial"/>
              <a:cs typeface="Arial"/>
            </a:endParaRPr>
          </a:p>
          <a:p>
            <a:pPr marL="473075" indent="-230504">
              <a:lnSpc>
                <a:spcPts val="2830"/>
              </a:lnSpc>
              <a:spcBef>
                <a:spcPts val="20"/>
              </a:spcBef>
              <a:buChar char="•"/>
              <a:tabLst>
                <a:tab pos="473075" algn="l"/>
              </a:tabLst>
            </a:pP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Implemented</a:t>
            </a:r>
            <a:r>
              <a:rPr dirty="0" sz="2400" spc="-9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marketing</a:t>
            </a:r>
            <a:r>
              <a:rPr dirty="0" sz="2400" spc="-9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analytics</a:t>
            </a:r>
            <a:r>
              <a:rPr dirty="0" sz="2400" spc="-9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for</a:t>
            </a:r>
            <a:r>
              <a:rPr dirty="0" sz="2400" spc="-9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measurement</a:t>
            </a:r>
            <a:r>
              <a:rPr dirty="0" sz="2400" spc="-9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and</a:t>
            </a:r>
            <a:r>
              <a:rPr dirty="0" sz="2400" spc="-9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0D0D0D"/>
                </a:solidFill>
                <a:latin typeface="Arial"/>
                <a:cs typeface="Arial"/>
              </a:rPr>
              <a:t>control</a:t>
            </a:r>
            <a:endParaRPr sz="2400">
              <a:latin typeface="Arial"/>
              <a:cs typeface="Arial"/>
            </a:endParaRPr>
          </a:p>
          <a:p>
            <a:pPr marL="473075" indent="-230504">
              <a:lnSpc>
                <a:spcPts val="2830"/>
              </a:lnSpc>
              <a:buChar char="•"/>
              <a:tabLst>
                <a:tab pos="473075" algn="l"/>
              </a:tabLst>
            </a:pP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Implemented</a:t>
            </a:r>
            <a:r>
              <a:rPr dirty="0" sz="2400" spc="-8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social</a:t>
            </a:r>
            <a:r>
              <a:rPr dirty="0" sz="2400" spc="-8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media</a:t>
            </a:r>
            <a:r>
              <a:rPr dirty="0" sz="2400" spc="-8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0D0D0D"/>
                </a:solidFill>
                <a:latin typeface="Arial"/>
                <a:cs typeface="Arial"/>
              </a:rPr>
              <a:t>management</a:t>
            </a:r>
            <a:endParaRPr sz="2400">
              <a:latin typeface="Arial"/>
              <a:cs typeface="Arial"/>
            </a:endParaRPr>
          </a:p>
          <a:p>
            <a:pPr marL="473075" indent="-230504">
              <a:lnSpc>
                <a:spcPct val="100000"/>
              </a:lnSpc>
              <a:spcBef>
                <a:spcPts val="25"/>
              </a:spcBef>
              <a:buChar char="•"/>
              <a:tabLst>
                <a:tab pos="473075" algn="l"/>
              </a:tabLst>
            </a:pP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Implemented</a:t>
            </a:r>
            <a:r>
              <a:rPr dirty="0" sz="2400" spc="-9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digital</a:t>
            </a:r>
            <a:r>
              <a:rPr dirty="0" sz="2400" spc="-10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>
                <a:solidFill>
                  <a:srgbClr val="0D0D0D"/>
                </a:solidFill>
                <a:latin typeface="Arial"/>
                <a:cs typeface="Arial"/>
              </a:rPr>
              <a:t>advertising</a:t>
            </a:r>
            <a:r>
              <a:rPr dirty="0" sz="2400" spc="-10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400" spc="-10">
                <a:solidFill>
                  <a:srgbClr val="0D0D0D"/>
                </a:solidFill>
                <a:latin typeface="Arial"/>
                <a:cs typeface="Arial"/>
              </a:rPr>
              <a:t>management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858010">
              <a:lnSpc>
                <a:spcPct val="100000"/>
              </a:lnSpc>
              <a:spcBef>
                <a:spcPts val="100"/>
              </a:spcBef>
            </a:pPr>
            <a:r>
              <a:rPr dirty="0"/>
              <a:t>FY</a:t>
            </a:r>
            <a:r>
              <a:rPr dirty="0" spc="-160"/>
              <a:t> </a:t>
            </a:r>
            <a:r>
              <a:rPr dirty="0"/>
              <a:t>2024</a:t>
            </a:r>
            <a:r>
              <a:rPr dirty="0" spc="-235"/>
              <a:t> </a:t>
            </a:r>
            <a:r>
              <a:rPr dirty="0" spc="-10"/>
              <a:t>Accomplishments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36817" y="1521459"/>
            <a:ext cx="10301605" cy="46278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Priority</a:t>
            </a:r>
            <a:r>
              <a:rPr dirty="0" sz="2800" spc="-65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3:</a:t>
            </a:r>
            <a:r>
              <a:rPr dirty="0" sz="2800" spc="-65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Elevate</a:t>
            </a:r>
            <a:r>
              <a:rPr dirty="0" sz="2800" spc="-65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the</a:t>
            </a:r>
            <a:r>
              <a:rPr dirty="0" sz="2800" spc="-65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Reputation</a:t>
            </a:r>
            <a:r>
              <a:rPr dirty="0" sz="2800" spc="-70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and</a:t>
            </a:r>
            <a:r>
              <a:rPr dirty="0" sz="2800" spc="-70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Visibility</a:t>
            </a:r>
            <a:r>
              <a:rPr dirty="0" sz="2800" spc="-60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of</a:t>
            </a:r>
            <a:r>
              <a:rPr dirty="0" sz="2800" spc="-65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spc="-20" b="1">
                <a:solidFill>
                  <a:srgbClr val="3B3838"/>
                </a:solidFill>
                <a:latin typeface="Arial"/>
                <a:cs typeface="Arial"/>
              </a:rPr>
              <a:t>SHSU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620"/>
              </a:spcBef>
            </a:pPr>
            <a:endParaRPr sz="2800">
              <a:latin typeface="Arial"/>
              <a:cs typeface="Arial"/>
            </a:endParaRPr>
          </a:p>
          <a:p>
            <a:pPr marL="474345" indent="-231140">
              <a:lnSpc>
                <a:spcPts val="2630"/>
              </a:lnSpc>
              <a:buChar char="•"/>
              <a:tabLst>
                <a:tab pos="474345" algn="l"/>
              </a:tabLst>
            </a:pPr>
            <a:r>
              <a:rPr dirty="0" sz="2200" spc="-10">
                <a:solidFill>
                  <a:srgbClr val="0D0D0D"/>
                </a:solidFill>
                <a:latin typeface="Arial"/>
                <a:cs typeface="Arial"/>
              </a:rPr>
              <a:t>Implemented</a:t>
            </a:r>
            <a:r>
              <a:rPr dirty="0" sz="2200" spc="-14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Athletic</a:t>
            </a:r>
            <a:r>
              <a:rPr dirty="0" sz="2200" spc="-9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brand</a:t>
            </a:r>
            <a:r>
              <a:rPr dirty="0" sz="2200" spc="-6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guidelines,</a:t>
            </a:r>
            <a:r>
              <a:rPr dirty="0" sz="2200" spc="-6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developed</a:t>
            </a:r>
            <a:r>
              <a:rPr dirty="0" sz="2200" spc="-6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visual</a:t>
            </a:r>
            <a:r>
              <a:rPr dirty="0" sz="2200" spc="-6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and</a:t>
            </a:r>
            <a:r>
              <a:rPr dirty="0" sz="2200" spc="-6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verbal</a:t>
            </a:r>
            <a:r>
              <a:rPr dirty="0" sz="2200" spc="-6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 spc="-10">
                <a:solidFill>
                  <a:srgbClr val="0D0D0D"/>
                </a:solidFill>
                <a:latin typeface="Arial"/>
                <a:cs typeface="Arial"/>
              </a:rPr>
              <a:t>identity</a:t>
            </a:r>
            <a:endParaRPr sz="2200">
              <a:latin typeface="Arial"/>
              <a:cs typeface="Arial"/>
            </a:endParaRPr>
          </a:p>
          <a:p>
            <a:pPr marL="474345" marR="213360" indent="-231775">
              <a:lnSpc>
                <a:spcPts val="2590"/>
              </a:lnSpc>
              <a:spcBef>
                <a:spcPts val="114"/>
              </a:spcBef>
              <a:buChar char="•"/>
              <a:tabLst>
                <a:tab pos="474345" algn="l"/>
              </a:tabLst>
            </a:pP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Implemented</a:t>
            </a:r>
            <a:r>
              <a:rPr dirty="0" sz="2200" spc="-10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the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 spc="-20">
                <a:solidFill>
                  <a:srgbClr val="0D0D0D"/>
                </a:solidFill>
                <a:latin typeface="Arial"/>
                <a:cs typeface="Arial"/>
              </a:rPr>
              <a:t>”We</a:t>
            </a:r>
            <a:r>
              <a:rPr dirty="0" sz="2200" spc="-13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Are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One”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campaign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for</a:t>
            </a:r>
            <a:r>
              <a:rPr dirty="0" sz="2200" spc="-1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Athletic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Marketing</a:t>
            </a:r>
            <a:r>
              <a:rPr dirty="0" sz="2200" spc="-6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and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 spc="-10">
                <a:solidFill>
                  <a:srgbClr val="0D0D0D"/>
                </a:solidFill>
                <a:latin typeface="Arial"/>
                <a:cs typeface="Arial"/>
              </a:rPr>
              <a:t>deployed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in</a:t>
            </a:r>
            <a:r>
              <a:rPr dirty="0" sz="2200" spc="-4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time</a:t>
            </a:r>
            <a:r>
              <a:rPr dirty="0" sz="2200" spc="-4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to</a:t>
            </a:r>
            <a:r>
              <a:rPr dirty="0" sz="2200" spc="-4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impact</a:t>
            </a:r>
            <a:r>
              <a:rPr dirty="0" sz="2200" spc="-4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the</a:t>
            </a:r>
            <a:r>
              <a:rPr dirty="0" sz="2200" spc="-4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beginning</a:t>
            </a:r>
            <a:r>
              <a:rPr dirty="0" sz="2200" spc="-4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of</a:t>
            </a:r>
            <a:r>
              <a:rPr dirty="0" sz="2200" spc="-4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the</a:t>
            </a:r>
            <a:r>
              <a:rPr dirty="0" sz="2200" spc="-4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 spc="-10">
                <a:solidFill>
                  <a:srgbClr val="0D0D0D"/>
                </a:solidFill>
                <a:latin typeface="Arial"/>
                <a:cs typeface="Arial"/>
              </a:rPr>
              <a:t>season</a:t>
            </a:r>
            <a:endParaRPr sz="2200">
              <a:latin typeface="Arial"/>
              <a:cs typeface="Arial"/>
            </a:endParaRPr>
          </a:p>
          <a:p>
            <a:pPr marL="474345" marR="5080" indent="-231775">
              <a:lnSpc>
                <a:spcPts val="2590"/>
              </a:lnSpc>
              <a:spcBef>
                <a:spcPts val="125"/>
              </a:spcBef>
              <a:buChar char="•"/>
              <a:tabLst>
                <a:tab pos="474345" algn="l"/>
              </a:tabLst>
            </a:pP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Developed</a:t>
            </a:r>
            <a:r>
              <a:rPr dirty="0" sz="2200" spc="-4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the</a:t>
            </a:r>
            <a:r>
              <a:rPr dirty="0" sz="2200" spc="-4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University</a:t>
            </a:r>
            <a:r>
              <a:rPr dirty="0" sz="2200" spc="-4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Brand</a:t>
            </a:r>
            <a:r>
              <a:rPr dirty="0" sz="2200" spc="-4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RFP</a:t>
            </a:r>
            <a:r>
              <a:rPr dirty="0" sz="2200" spc="-9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and</a:t>
            </a:r>
            <a:r>
              <a:rPr dirty="0" sz="2200" spc="-4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began</a:t>
            </a:r>
            <a:r>
              <a:rPr dirty="0" sz="2200" spc="-4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the</a:t>
            </a:r>
            <a:r>
              <a:rPr dirty="0" sz="2200" spc="-4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work</a:t>
            </a:r>
            <a:r>
              <a:rPr dirty="0" sz="2200" spc="-4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to</a:t>
            </a:r>
            <a:r>
              <a:rPr dirty="0" sz="2200" spc="-4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develop</a:t>
            </a:r>
            <a:r>
              <a:rPr dirty="0" sz="2200" spc="-4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a</a:t>
            </a:r>
            <a:r>
              <a:rPr dirty="0" sz="2200" spc="-4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 spc="-10">
                <a:solidFill>
                  <a:srgbClr val="0D0D0D"/>
                </a:solidFill>
                <a:latin typeface="Arial"/>
                <a:cs typeface="Arial"/>
              </a:rPr>
              <a:t>brand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identity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that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unifies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and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 spc="-10">
                <a:solidFill>
                  <a:srgbClr val="0D0D0D"/>
                </a:solidFill>
                <a:latin typeface="Arial"/>
                <a:cs typeface="Arial"/>
              </a:rPr>
              <a:t>differentiates</a:t>
            </a:r>
            <a:r>
              <a:rPr dirty="0" sz="2200" spc="-5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Sam</a:t>
            </a:r>
            <a:r>
              <a:rPr dirty="0" sz="2200" spc="-5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Houston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State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 spc="-10">
                <a:solidFill>
                  <a:srgbClr val="0D0D0D"/>
                </a:solidFill>
                <a:latin typeface="Arial"/>
                <a:cs typeface="Arial"/>
              </a:rPr>
              <a:t>University,</a:t>
            </a:r>
            <a:r>
              <a:rPr dirty="0" sz="2200" spc="-5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 spc="-10">
                <a:solidFill>
                  <a:srgbClr val="0D0D0D"/>
                </a:solidFill>
                <a:latin typeface="Arial"/>
                <a:cs typeface="Arial"/>
              </a:rPr>
              <a:t>positioning</a:t>
            </a:r>
            <a:endParaRPr sz="2200">
              <a:latin typeface="Arial"/>
              <a:cs typeface="Arial"/>
            </a:endParaRPr>
          </a:p>
          <a:p>
            <a:pPr marL="474345">
              <a:lnSpc>
                <a:spcPts val="2600"/>
              </a:lnSpc>
            </a:pP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SHSU</a:t>
            </a:r>
            <a:r>
              <a:rPr dirty="0" sz="2200" spc="-4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as</a:t>
            </a:r>
            <a:r>
              <a:rPr dirty="0" sz="2200" spc="-4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the</a:t>
            </a:r>
            <a:r>
              <a:rPr dirty="0" sz="2200" spc="-4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best</a:t>
            </a:r>
            <a:r>
              <a:rPr dirty="0" sz="2200" spc="-4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option</a:t>
            </a:r>
            <a:r>
              <a:rPr dirty="0" sz="2200" spc="-4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for</a:t>
            </a:r>
            <a:r>
              <a:rPr dirty="0" sz="2200" spc="-4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prospective</a:t>
            </a:r>
            <a:r>
              <a:rPr dirty="0" sz="2200" spc="-4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 spc="-10">
                <a:solidFill>
                  <a:srgbClr val="0D0D0D"/>
                </a:solidFill>
                <a:latin typeface="Arial"/>
                <a:cs typeface="Arial"/>
              </a:rPr>
              <a:t>audiences</a:t>
            </a:r>
            <a:endParaRPr sz="2200">
              <a:latin typeface="Arial"/>
              <a:cs typeface="Arial"/>
            </a:endParaRPr>
          </a:p>
          <a:p>
            <a:pPr marL="474345" marR="610870" indent="-231775">
              <a:lnSpc>
                <a:spcPts val="2590"/>
              </a:lnSpc>
              <a:spcBef>
                <a:spcPts val="114"/>
              </a:spcBef>
              <a:buChar char="•"/>
              <a:tabLst>
                <a:tab pos="474345" algn="l"/>
              </a:tabLst>
            </a:pP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Developed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the</a:t>
            </a:r>
            <a:r>
              <a:rPr dirty="0" sz="2200" spc="-5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University</a:t>
            </a:r>
            <a:r>
              <a:rPr dirty="0" sz="2200" spc="-5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Website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RFP</a:t>
            </a:r>
            <a:r>
              <a:rPr dirty="0" sz="2200" spc="-9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and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began</a:t>
            </a:r>
            <a:r>
              <a:rPr dirty="0" sz="2200" spc="-5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the</a:t>
            </a:r>
            <a:r>
              <a:rPr dirty="0" sz="2200" spc="-5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work</a:t>
            </a:r>
            <a:r>
              <a:rPr dirty="0" sz="2200" spc="-5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to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develop</a:t>
            </a:r>
            <a:r>
              <a:rPr dirty="0" sz="2200" spc="-50">
                <a:solidFill>
                  <a:srgbClr val="0D0D0D"/>
                </a:solidFill>
                <a:latin typeface="Arial"/>
                <a:cs typeface="Arial"/>
              </a:rPr>
              <a:t> a </a:t>
            </a:r>
            <a:r>
              <a:rPr dirty="0" sz="2200" spc="-20">
                <a:solidFill>
                  <a:srgbClr val="0D0D0D"/>
                </a:solidFill>
                <a:latin typeface="Arial"/>
                <a:cs typeface="Arial"/>
              </a:rPr>
              <a:t>market-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focused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website</a:t>
            </a:r>
            <a:r>
              <a:rPr dirty="0" sz="2200" spc="-5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for</a:t>
            </a:r>
            <a:r>
              <a:rPr dirty="0" sz="2200" spc="-4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external</a:t>
            </a:r>
            <a:r>
              <a:rPr dirty="0" sz="2200" spc="-5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audiences,</a:t>
            </a:r>
            <a:r>
              <a:rPr dirty="0" sz="2200" spc="-5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and</a:t>
            </a:r>
            <a:r>
              <a:rPr dirty="0" sz="2200" spc="-5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an</a:t>
            </a:r>
            <a:r>
              <a:rPr dirty="0" sz="2200" spc="-5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intranet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for</a:t>
            </a:r>
            <a:r>
              <a:rPr dirty="0" sz="2200" spc="-4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 spc="-10">
                <a:solidFill>
                  <a:srgbClr val="0D0D0D"/>
                </a:solidFill>
                <a:latin typeface="Arial"/>
                <a:cs typeface="Arial"/>
              </a:rPr>
              <a:t>internal</a:t>
            </a:r>
            <a:endParaRPr sz="2200">
              <a:latin typeface="Arial"/>
              <a:cs typeface="Arial"/>
            </a:endParaRPr>
          </a:p>
          <a:p>
            <a:pPr marL="474345">
              <a:lnSpc>
                <a:spcPts val="2610"/>
              </a:lnSpc>
            </a:pPr>
            <a:r>
              <a:rPr dirty="0" sz="2200" spc="-10">
                <a:solidFill>
                  <a:srgbClr val="0D0D0D"/>
                </a:solidFill>
                <a:latin typeface="Arial"/>
                <a:cs typeface="Arial"/>
              </a:rPr>
              <a:t>audiences</a:t>
            </a:r>
            <a:endParaRPr sz="2200">
              <a:latin typeface="Arial"/>
              <a:cs typeface="Arial"/>
            </a:endParaRPr>
          </a:p>
          <a:p>
            <a:pPr marL="474345" marR="40005" indent="-231775">
              <a:lnSpc>
                <a:spcPts val="2690"/>
              </a:lnSpc>
              <a:spcBef>
                <a:spcPts val="25"/>
              </a:spcBef>
              <a:buChar char="•"/>
              <a:tabLst>
                <a:tab pos="474345" algn="l"/>
              </a:tabLst>
            </a:pP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Developed</a:t>
            </a:r>
            <a:r>
              <a:rPr dirty="0" sz="2200" spc="-8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the</a:t>
            </a:r>
            <a:r>
              <a:rPr dirty="0" sz="2200" spc="-1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Admissions</a:t>
            </a:r>
            <a:r>
              <a:rPr dirty="0" sz="2200" spc="-10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Yield</a:t>
            </a:r>
            <a:r>
              <a:rPr dirty="0" sz="2200" spc="-6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Microsite</a:t>
            </a:r>
            <a:r>
              <a:rPr dirty="0" sz="2200" spc="-6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to</a:t>
            </a:r>
            <a:r>
              <a:rPr dirty="0" sz="2200" spc="-6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support</a:t>
            </a:r>
            <a:r>
              <a:rPr dirty="0" sz="2200" spc="-6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the</a:t>
            </a:r>
            <a:r>
              <a:rPr dirty="0" sz="2200" spc="-6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interest</a:t>
            </a:r>
            <a:r>
              <a:rPr dirty="0" sz="2200" spc="-6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of</a:t>
            </a:r>
            <a:r>
              <a:rPr dirty="0" sz="2200" spc="-6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 spc="-10">
                <a:solidFill>
                  <a:srgbClr val="0D0D0D"/>
                </a:solidFill>
                <a:latin typeface="Arial"/>
                <a:cs typeface="Arial"/>
              </a:rPr>
              <a:t>prospective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student’s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hopes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and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dreams,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and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get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them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connected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to</a:t>
            </a:r>
            <a:r>
              <a:rPr dirty="0" sz="2200" spc="-55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>
                <a:solidFill>
                  <a:srgbClr val="0D0D0D"/>
                </a:solidFill>
                <a:latin typeface="Arial"/>
                <a:cs typeface="Arial"/>
              </a:rPr>
              <a:t>our</a:t>
            </a:r>
            <a:r>
              <a:rPr dirty="0" sz="2200" spc="-50">
                <a:solidFill>
                  <a:srgbClr val="0D0D0D"/>
                </a:solidFill>
                <a:latin typeface="Arial"/>
                <a:cs typeface="Arial"/>
              </a:rPr>
              <a:t> </a:t>
            </a:r>
            <a:r>
              <a:rPr dirty="0" sz="2200" spc="-10">
                <a:solidFill>
                  <a:srgbClr val="0D0D0D"/>
                </a:solidFill>
                <a:latin typeface="Arial"/>
                <a:cs typeface="Arial"/>
              </a:rPr>
              <a:t>culture</a:t>
            </a:r>
            <a:endParaRPr sz="2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858010">
              <a:lnSpc>
                <a:spcPct val="100000"/>
              </a:lnSpc>
              <a:spcBef>
                <a:spcPts val="100"/>
              </a:spcBef>
            </a:pPr>
            <a:r>
              <a:rPr dirty="0"/>
              <a:t>FY</a:t>
            </a:r>
            <a:r>
              <a:rPr dirty="0" spc="-160"/>
              <a:t> </a:t>
            </a:r>
            <a:r>
              <a:rPr dirty="0"/>
              <a:t>2024</a:t>
            </a:r>
            <a:r>
              <a:rPr dirty="0" spc="-235"/>
              <a:t> </a:t>
            </a:r>
            <a:r>
              <a:rPr dirty="0" spc="-10"/>
              <a:t>Accomplishments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16941" y="1512315"/>
            <a:ext cx="10252710" cy="3794760"/>
          </a:xfrm>
          <a:prstGeom prst="rect">
            <a:avLst/>
          </a:prstGeom>
        </p:spPr>
        <p:txBody>
          <a:bodyPr wrap="square" lIns="0" tIns="63500" rIns="0" bIns="0" rtlCol="0" vert="horz">
            <a:spAutoFit/>
          </a:bodyPr>
          <a:lstStyle/>
          <a:p>
            <a:pPr marL="12700" marR="299720">
              <a:lnSpc>
                <a:spcPts val="3000"/>
              </a:lnSpc>
              <a:spcBef>
                <a:spcPts val="500"/>
              </a:spcBef>
            </a:pP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Priority</a:t>
            </a:r>
            <a:r>
              <a:rPr dirty="0" sz="2800" spc="-55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4:</a:t>
            </a:r>
            <a:r>
              <a:rPr dirty="0" sz="2800" spc="-50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Expand</a:t>
            </a:r>
            <a:r>
              <a:rPr dirty="0" sz="2800" spc="-50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and</a:t>
            </a:r>
            <a:r>
              <a:rPr dirty="0" sz="2800" spc="-50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Elevate</a:t>
            </a:r>
            <a:r>
              <a:rPr dirty="0" sz="2800" spc="-50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our</a:t>
            </a:r>
            <a:r>
              <a:rPr dirty="0" sz="2800" spc="-60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Service</a:t>
            </a:r>
            <a:r>
              <a:rPr dirty="0" sz="2800" spc="-50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to</a:t>
            </a:r>
            <a:r>
              <a:rPr dirty="0" sz="2800" spc="-50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the</a:t>
            </a:r>
            <a:r>
              <a:rPr dirty="0" sz="2800" spc="-50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b="1">
                <a:solidFill>
                  <a:srgbClr val="3B3838"/>
                </a:solidFill>
                <a:latin typeface="Arial"/>
                <a:cs typeface="Arial"/>
              </a:rPr>
              <a:t>State</a:t>
            </a:r>
            <a:r>
              <a:rPr dirty="0" sz="2800" spc="-55" b="1">
                <a:solidFill>
                  <a:srgbClr val="3B3838"/>
                </a:solidFill>
                <a:latin typeface="Arial"/>
                <a:cs typeface="Arial"/>
              </a:rPr>
              <a:t> </a:t>
            </a:r>
            <a:r>
              <a:rPr dirty="0" sz="2800" spc="-25" b="1">
                <a:solidFill>
                  <a:srgbClr val="3B3838"/>
                </a:solidFill>
                <a:latin typeface="Arial"/>
                <a:cs typeface="Arial"/>
              </a:rPr>
              <a:t>and </a:t>
            </a:r>
            <a:r>
              <a:rPr dirty="0" sz="2800" spc="-10" b="1">
                <a:solidFill>
                  <a:srgbClr val="3B3838"/>
                </a:solidFill>
                <a:latin typeface="Arial"/>
                <a:cs typeface="Arial"/>
              </a:rPr>
              <a:t>Beyond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85"/>
              </a:spcBef>
            </a:pPr>
            <a:endParaRPr sz="2800">
              <a:latin typeface="Arial"/>
              <a:cs typeface="Arial"/>
            </a:endParaRPr>
          </a:p>
          <a:p>
            <a:pPr marL="473709" indent="-230504">
              <a:lnSpc>
                <a:spcPct val="100000"/>
              </a:lnSpc>
              <a:buChar char="•"/>
              <a:tabLst>
                <a:tab pos="473709" algn="l"/>
              </a:tabLst>
            </a:pPr>
            <a:r>
              <a:rPr dirty="0" sz="2400">
                <a:latin typeface="Arial"/>
                <a:cs typeface="Arial"/>
              </a:rPr>
              <a:t>Hosted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brand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perspectives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presentation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with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our</a:t>
            </a:r>
            <a:r>
              <a:rPr dirty="0" sz="2400" spc="-114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TSUS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partners</a:t>
            </a:r>
            <a:endParaRPr sz="2400">
              <a:latin typeface="Arial"/>
              <a:cs typeface="Arial"/>
            </a:endParaRPr>
          </a:p>
          <a:p>
            <a:pPr marL="473709" indent="-230504">
              <a:lnSpc>
                <a:spcPct val="100000"/>
              </a:lnSpc>
              <a:spcBef>
                <a:spcPts val="120"/>
              </a:spcBef>
              <a:buChar char="•"/>
              <a:tabLst>
                <a:tab pos="473709" algn="l"/>
              </a:tabLst>
            </a:pPr>
            <a:r>
              <a:rPr dirty="0" sz="2400">
                <a:latin typeface="Arial"/>
                <a:cs typeface="Arial"/>
              </a:rPr>
              <a:t>Developed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remarks</a:t>
            </a:r>
            <a:r>
              <a:rPr dirty="0" sz="2400" spc="-9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President’s</a:t>
            </a:r>
            <a:r>
              <a:rPr dirty="0" sz="2400" spc="-9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outreach</a:t>
            </a:r>
            <a:r>
              <a:rPr dirty="0" sz="2400" spc="-9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efforts</a:t>
            </a:r>
            <a:endParaRPr sz="2400">
              <a:latin typeface="Arial"/>
              <a:cs typeface="Arial"/>
            </a:endParaRPr>
          </a:p>
          <a:p>
            <a:pPr marL="473709" indent="-230504">
              <a:lnSpc>
                <a:spcPct val="100000"/>
              </a:lnSpc>
              <a:spcBef>
                <a:spcPts val="219"/>
              </a:spcBef>
              <a:buChar char="•"/>
              <a:tabLst>
                <a:tab pos="473709" algn="l"/>
              </a:tabLst>
            </a:pPr>
            <a:r>
              <a:rPr dirty="0" sz="2400">
                <a:latin typeface="Arial"/>
                <a:cs typeface="Arial"/>
              </a:rPr>
              <a:t>Produced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over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400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news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releases</a:t>
            </a:r>
            <a:endParaRPr sz="2400">
              <a:latin typeface="Arial"/>
              <a:cs typeface="Arial"/>
            </a:endParaRPr>
          </a:p>
          <a:p>
            <a:pPr marL="473709" marR="5080" indent="-230504">
              <a:lnSpc>
                <a:spcPct val="90300"/>
              </a:lnSpc>
              <a:spcBef>
                <a:spcPts val="495"/>
              </a:spcBef>
              <a:buChar char="•"/>
              <a:tabLst>
                <a:tab pos="474980" algn="l"/>
              </a:tabLst>
            </a:pPr>
            <a:r>
              <a:rPr dirty="0" sz="2400">
                <a:latin typeface="Arial"/>
                <a:cs typeface="Arial"/>
              </a:rPr>
              <a:t>Identified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new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sponsorship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advertising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areas</a:t>
            </a:r>
            <a:r>
              <a:rPr dirty="0" sz="2400" spc="-7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for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CJ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summer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camps, </a:t>
            </a:r>
            <a:r>
              <a:rPr dirty="0" sz="2400" spc="-10">
                <a:latin typeface="Arial"/>
                <a:cs typeface="Arial"/>
              </a:rPr>
              <a:t>	</a:t>
            </a:r>
            <a:r>
              <a:rPr dirty="0" sz="2400">
                <a:latin typeface="Arial"/>
                <a:cs typeface="Arial"/>
              </a:rPr>
              <a:t>indicating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commitment</a:t>
            </a:r>
            <a:r>
              <a:rPr dirty="0" sz="2400" spc="-8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to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expanding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outreach</a:t>
            </a:r>
            <a:r>
              <a:rPr dirty="0" sz="2400" spc="-7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beyond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the</a:t>
            </a:r>
            <a:r>
              <a:rPr dirty="0" sz="2400" spc="-80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university </a:t>
            </a:r>
            <a:r>
              <a:rPr dirty="0" sz="2400" spc="-10">
                <a:latin typeface="Arial"/>
                <a:cs typeface="Arial"/>
              </a:rPr>
              <a:t>	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engaging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with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 spc="-20">
                <a:latin typeface="Arial"/>
                <a:cs typeface="Arial"/>
              </a:rPr>
              <a:t>pre-</a:t>
            </a:r>
            <a:r>
              <a:rPr dirty="0" sz="2400">
                <a:latin typeface="Arial"/>
                <a:cs typeface="Arial"/>
              </a:rPr>
              <a:t>teens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and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teenagers</a:t>
            </a:r>
            <a:r>
              <a:rPr dirty="0" sz="2400" spc="-65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interested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in</a:t>
            </a:r>
            <a:r>
              <a:rPr dirty="0" sz="2400" spc="-60">
                <a:latin typeface="Arial"/>
                <a:cs typeface="Arial"/>
              </a:rPr>
              <a:t> </a:t>
            </a:r>
            <a:r>
              <a:rPr dirty="0" sz="2400">
                <a:latin typeface="Arial"/>
                <a:cs typeface="Arial"/>
              </a:rPr>
              <a:t>criminal</a:t>
            </a:r>
            <a:r>
              <a:rPr dirty="0" sz="2400" spc="-55">
                <a:latin typeface="Arial"/>
                <a:cs typeface="Arial"/>
              </a:rPr>
              <a:t> </a:t>
            </a:r>
            <a:r>
              <a:rPr dirty="0" sz="2400" spc="-10">
                <a:latin typeface="Arial"/>
                <a:cs typeface="Arial"/>
              </a:rPr>
              <a:t>justice 	careers.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972994" y="1398940"/>
          <a:ext cx="10463530" cy="51365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74630"/>
              </a:tblGrid>
              <a:tr h="1737360">
                <a:tc>
                  <a:txBody>
                    <a:bodyPr/>
                    <a:lstStyle/>
                    <a:p>
                      <a:pPr marL="91440">
                        <a:lnSpc>
                          <a:spcPts val="2125"/>
                        </a:lnSpc>
                        <a:spcBef>
                          <a:spcPts val="260"/>
                        </a:spcBef>
                      </a:pPr>
                      <a:r>
                        <a:rPr dirty="0" sz="1800" spc="-10" b="1">
                          <a:latin typeface="Calibri"/>
                          <a:cs typeface="Calibri"/>
                        </a:rPr>
                        <a:t>Statement: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ts val="2125"/>
                        </a:lnSpc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Division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Integrated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Marketing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&amp;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Communications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plans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keep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advancing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brand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development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 marR="121285">
                        <a:lnSpc>
                          <a:spcPct val="100400"/>
                        </a:lnSpc>
                        <a:spcBef>
                          <a:spcPts val="4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because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8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more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consistent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confident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we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dirty="0" sz="18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sharing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Bearkat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story,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8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better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our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audiences</a:t>
                      </a:r>
                      <a:r>
                        <a:rPr dirty="0" sz="1800" spc="5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will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understand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trust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what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we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have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say.</a:t>
                      </a:r>
                      <a:r>
                        <a:rPr dirty="0" sz="18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This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action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aligns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with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Strategy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3: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Elevate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reputation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visibility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800" spc="-1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SHSU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Goal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4</a:t>
                      </a:r>
                      <a:r>
                        <a:rPr dirty="0" sz="1800" spc="-2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Identify/improve,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promulgate,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leverage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SHSU</a:t>
                      </a:r>
                      <a:r>
                        <a:rPr dirty="0" sz="1800" spc="-2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brand</a:t>
                      </a:r>
                      <a:r>
                        <a:rPr dirty="0" sz="1800" spc="-1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will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have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impact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increasing</a:t>
                      </a:r>
                      <a:r>
                        <a:rPr dirty="0" sz="18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student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enrollment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community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engagement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achieving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Pillar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Enrollment.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12700">
                      <a:solidFill>
                        <a:srgbClr val="ED7D31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FCECE8"/>
                    </a:solidFill>
                  </a:tcPr>
                </a:tc>
              </a:tr>
              <a:tr h="1770380">
                <a:tc>
                  <a:txBody>
                    <a:bodyPr/>
                    <a:lstStyle/>
                    <a:p>
                      <a:pPr marL="91440">
                        <a:lnSpc>
                          <a:spcPts val="2125"/>
                        </a:lnSpc>
                        <a:spcBef>
                          <a:spcPts val="260"/>
                        </a:spcBef>
                      </a:pPr>
                      <a:r>
                        <a:rPr dirty="0" sz="1800" b="1">
                          <a:latin typeface="Calibri"/>
                          <a:cs typeface="Calibri"/>
                        </a:rPr>
                        <a:t>Supporting</a:t>
                      </a:r>
                      <a:r>
                        <a:rPr dirty="0" sz="1800" spc="-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 b="1">
                          <a:latin typeface="Calibri"/>
                          <a:cs typeface="Calibri"/>
                        </a:rPr>
                        <a:t>Data: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376555" indent="-285115">
                        <a:lnSpc>
                          <a:spcPts val="2125"/>
                        </a:lnSpc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Funding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contract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brand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development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place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376555" indent="-285115">
                        <a:lnSpc>
                          <a:spcPct val="100000"/>
                        </a:lnSpc>
                        <a:spcBef>
                          <a:spcPts val="50"/>
                        </a:spcBef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Work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is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scoped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proceeding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376555" indent="-285115">
                        <a:lnSpc>
                          <a:spcPct val="100000"/>
                        </a:lnSpc>
                        <a:spcBef>
                          <a:spcPts val="45"/>
                        </a:spcBef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Milestones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have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all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been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met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date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12700">
                      <a:solidFill>
                        <a:srgbClr val="ED7D31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F8D7CD"/>
                    </a:solidFill>
                  </a:tcPr>
                </a:tc>
              </a:tr>
              <a:tr h="1628775">
                <a:tc>
                  <a:txBody>
                    <a:bodyPr/>
                    <a:lstStyle/>
                    <a:p>
                      <a:pPr marL="91440">
                        <a:lnSpc>
                          <a:spcPts val="2125"/>
                        </a:lnSpc>
                        <a:spcBef>
                          <a:spcPts val="260"/>
                        </a:spcBef>
                      </a:pPr>
                      <a:r>
                        <a:rPr dirty="0" sz="1800" spc="-10" b="1">
                          <a:latin typeface="Calibri"/>
                          <a:cs typeface="Calibri"/>
                        </a:rPr>
                        <a:t>Resources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800" spc="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Collaborations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Required: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376555" indent="-285115">
                        <a:lnSpc>
                          <a:spcPts val="2125"/>
                        </a:lnSpc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Collaboration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with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brand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working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group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376555" indent="-285115">
                        <a:lnSpc>
                          <a:spcPct val="100000"/>
                        </a:lnSpc>
                        <a:spcBef>
                          <a:spcPts val="50"/>
                        </a:spcBef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Sharing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with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Cabinet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12700">
                      <a:solidFill>
                        <a:srgbClr val="ED7D31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FCECE8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854960">
              <a:lnSpc>
                <a:spcPct val="100000"/>
              </a:lnSpc>
              <a:spcBef>
                <a:spcPts val="100"/>
              </a:spcBef>
            </a:pPr>
            <a:r>
              <a:rPr dirty="0"/>
              <a:t>FY</a:t>
            </a:r>
            <a:r>
              <a:rPr dirty="0" spc="-140"/>
              <a:t> </a:t>
            </a:r>
            <a:r>
              <a:rPr dirty="0"/>
              <a:t>2025</a:t>
            </a:r>
            <a:r>
              <a:rPr dirty="0" spc="-55"/>
              <a:t> </a:t>
            </a:r>
            <a:r>
              <a:rPr dirty="0"/>
              <a:t>Keep</a:t>
            </a:r>
            <a:r>
              <a:rPr dirty="0" spc="-65"/>
              <a:t> </a:t>
            </a:r>
            <a:r>
              <a:rPr dirty="0" spc="-10"/>
              <a:t>Doing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972994" y="1398940"/>
          <a:ext cx="10463530" cy="51365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74630"/>
              </a:tblGrid>
              <a:tr h="1737360">
                <a:tc>
                  <a:txBody>
                    <a:bodyPr/>
                    <a:lstStyle/>
                    <a:p>
                      <a:pPr marL="91440">
                        <a:lnSpc>
                          <a:spcPts val="2125"/>
                        </a:lnSpc>
                        <a:spcBef>
                          <a:spcPts val="260"/>
                        </a:spcBef>
                      </a:pPr>
                      <a:r>
                        <a:rPr dirty="0" sz="1800" spc="-10" b="1">
                          <a:latin typeface="Calibri"/>
                          <a:cs typeface="Calibri"/>
                        </a:rPr>
                        <a:t>Statement: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>
                        <a:lnSpc>
                          <a:spcPts val="2125"/>
                        </a:lnSpc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Division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Integrated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Marketing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&amp;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Communications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plans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keep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developing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new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SHSU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websites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91440" marR="200025">
                        <a:lnSpc>
                          <a:spcPct val="100400"/>
                        </a:lnSpc>
                        <a:spcBef>
                          <a:spcPts val="40"/>
                        </a:spcBef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because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8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website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most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effective</a:t>
                      </a:r>
                      <a:r>
                        <a:rPr dirty="0" sz="18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when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it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delivers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content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is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timely,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relevant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easy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find.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This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action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aligns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with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Strategy</a:t>
                      </a:r>
                      <a:r>
                        <a:rPr dirty="0" sz="1800" spc="-2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3:</a:t>
                      </a:r>
                      <a:r>
                        <a:rPr dirty="0" sz="1800" spc="-1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Elevate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reputation</a:t>
                      </a:r>
                      <a:r>
                        <a:rPr dirty="0" sz="1800" spc="-2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2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visibility</a:t>
                      </a:r>
                      <a:r>
                        <a:rPr dirty="0" sz="1800" spc="-2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SHSU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1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Goal</a:t>
                      </a:r>
                      <a:r>
                        <a:rPr dirty="0" sz="1800" spc="-2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4</a:t>
                      </a:r>
                      <a:r>
                        <a:rPr dirty="0" sz="1800" spc="-1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800" spc="-2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Identify/improve, promulgate,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leverage</a:t>
                      </a:r>
                      <a:r>
                        <a:rPr dirty="0" sz="18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SHSU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brand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will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have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impact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increasing</a:t>
                      </a:r>
                      <a:r>
                        <a:rPr dirty="0" sz="18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student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enrollment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community</a:t>
                      </a:r>
                      <a:r>
                        <a:rPr dirty="0" sz="18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engagement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800" spc="-2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achieving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Pillar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8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8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Enrollment.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12700">
                      <a:solidFill>
                        <a:srgbClr val="ED7D31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FCECE8"/>
                    </a:solidFill>
                  </a:tcPr>
                </a:tc>
              </a:tr>
              <a:tr h="1770380">
                <a:tc>
                  <a:txBody>
                    <a:bodyPr/>
                    <a:lstStyle/>
                    <a:p>
                      <a:pPr marL="91440">
                        <a:lnSpc>
                          <a:spcPts val="2125"/>
                        </a:lnSpc>
                        <a:spcBef>
                          <a:spcPts val="260"/>
                        </a:spcBef>
                      </a:pPr>
                      <a:r>
                        <a:rPr dirty="0" sz="1800" b="1">
                          <a:latin typeface="Calibri"/>
                          <a:cs typeface="Calibri"/>
                        </a:rPr>
                        <a:t>Supporting</a:t>
                      </a:r>
                      <a:r>
                        <a:rPr dirty="0" sz="1800" spc="-4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20" b="1">
                          <a:latin typeface="Calibri"/>
                          <a:cs typeface="Calibri"/>
                        </a:rPr>
                        <a:t>Data: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376555" indent="-285115">
                        <a:lnSpc>
                          <a:spcPts val="2125"/>
                        </a:lnSpc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Funding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contract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for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website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development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place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376555" indent="-285115">
                        <a:lnSpc>
                          <a:spcPct val="100000"/>
                        </a:lnSpc>
                        <a:spcBef>
                          <a:spcPts val="50"/>
                        </a:spcBef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Work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is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scoped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proceeding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12700">
                      <a:solidFill>
                        <a:srgbClr val="ED7D31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F8D7CD"/>
                    </a:solidFill>
                  </a:tcPr>
                </a:tc>
              </a:tr>
              <a:tr h="1628775">
                <a:tc>
                  <a:txBody>
                    <a:bodyPr/>
                    <a:lstStyle/>
                    <a:p>
                      <a:pPr marL="91440">
                        <a:lnSpc>
                          <a:spcPts val="2125"/>
                        </a:lnSpc>
                        <a:spcBef>
                          <a:spcPts val="260"/>
                        </a:spcBef>
                      </a:pPr>
                      <a:r>
                        <a:rPr dirty="0" sz="1800" spc="-10" b="1">
                          <a:latin typeface="Calibri"/>
                          <a:cs typeface="Calibri"/>
                        </a:rPr>
                        <a:t>Resources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b="1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800" spc="1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Collaborations</a:t>
                      </a:r>
                      <a:r>
                        <a:rPr dirty="0" sz="1800" spc="-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 b="1">
                          <a:latin typeface="Calibri"/>
                          <a:cs typeface="Calibri"/>
                        </a:rPr>
                        <a:t>Required: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376555" indent="-285115">
                        <a:lnSpc>
                          <a:spcPts val="2125"/>
                        </a:lnSpc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Collaboration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with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website</a:t>
                      </a:r>
                      <a:r>
                        <a:rPr dirty="0" sz="18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working</a:t>
                      </a:r>
                      <a:r>
                        <a:rPr dirty="0" sz="18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group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376555" indent="-285115">
                        <a:lnSpc>
                          <a:spcPct val="100000"/>
                        </a:lnSpc>
                        <a:spcBef>
                          <a:spcPts val="50"/>
                        </a:spcBef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800">
                          <a:latin typeface="Calibri"/>
                          <a:cs typeface="Calibri"/>
                        </a:rPr>
                        <a:t>Sharing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with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Cabinet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12700">
                      <a:solidFill>
                        <a:srgbClr val="ED7D31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FCECE8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854960">
              <a:lnSpc>
                <a:spcPct val="100000"/>
              </a:lnSpc>
              <a:spcBef>
                <a:spcPts val="100"/>
              </a:spcBef>
            </a:pPr>
            <a:r>
              <a:rPr dirty="0"/>
              <a:t>FY</a:t>
            </a:r>
            <a:r>
              <a:rPr dirty="0" spc="-140"/>
              <a:t> </a:t>
            </a:r>
            <a:r>
              <a:rPr dirty="0"/>
              <a:t>2025</a:t>
            </a:r>
            <a:r>
              <a:rPr dirty="0" spc="-55"/>
              <a:t> </a:t>
            </a:r>
            <a:r>
              <a:rPr dirty="0"/>
              <a:t>Keep</a:t>
            </a:r>
            <a:r>
              <a:rPr dirty="0" spc="-65"/>
              <a:t> </a:t>
            </a:r>
            <a:r>
              <a:rPr dirty="0" spc="-10"/>
              <a:t>Doing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978728" y="1569017"/>
          <a:ext cx="10457815" cy="49580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368915"/>
              </a:tblGrid>
              <a:tr h="211836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1900" spc="-10" b="1">
                          <a:latin typeface="Calibri"/>
                          <a:cs typeface="Calibri"/>
                        </a:rPr>
                        <a:t>Statement:</a:t>
                      </a:r>
                      <a:endParaRPr sz="1900">
                        <a:latin typeface="Calibri"/>
                        <a:cs typeface="Calibri"/>
                      </a:endParaRPr>
                    </a:p>
                    <a:p>
                      <a:pPr marL="90805" marR="119380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19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Division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900" spc="-6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Integrated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Marketing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Communications</a:t>
                      </a:r>
                      <a:r>
                        <a:rPr dirty="0" sz="1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plans</a:t>
                      </a:r>
                      <a:r>
                        <a:rPr dirty="0" sz="1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stop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accepting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projects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unrelated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2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the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plan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because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we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aim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better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allocate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alignment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with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plan.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This</a:t>
                      </a:r>
                      <a:r>
                        <a:rPr dirty="0" sz="19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action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aligns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with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Strategy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2: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Embody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culture</a:t>
                      </a:r>
                      <a:r>
                        <a:rPr dirty="0" sz="19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excellence</a:t>
                      </a:r>
                      <a:r>
                        <a:rPr dirty="0" sz="19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9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Goal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2.2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9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Align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processes</a:t>
                      </a:r>
                      <a:r>
                        <a:rPr dirty="0" sz="19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resources,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such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staffing,</a:t>
                      </a:r>
                      <a:r>
                        <a:rPr dirty="0" sz="1900" spc="-5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facilities,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2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technology,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other</a:t>
                      </a:r>
                      <a:r>
                        <a:rPr dirty="0" sz="1900" spc="-5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assets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strategic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priorities</a:t>
                      </a:r>
                      <a:r>
                        <a:rPr dirty="0" sz="1900" spc="-1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will</a:t>
                      </a:r>
                      <a:r>
                        <a:rPr dirty="0" sz="1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have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improved resource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allocation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increased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efficiency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project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execution,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as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efforts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resources</a:t>
                      </a:r>
                      <a:r>
                        <a:rPr dirty="0" sz="1900" spc="-5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dirty="0" sz="1900" spc="-4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focused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19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initiatives</a:t>
                      </a:r>
                      <a:r>
                        <a:rPr dirty="0" sz="19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that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are</a:t>
                      </a:r>
                      <a:r>
                        <a:rPr dirty="0" sz="19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fundamental</a:t>
                      </a:r>
                      <a:r>
                        <a:rPr dirty="0" sz="1900" spc="-4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9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achieving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Pillar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4</a:t>
                      </a:r>
                      <a:r>
                        <a:rPr dirty="0" sz="1900" spc="-35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dirty="0" sz="1900" spc="-3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solidFill>
                            <a:srgbClr val="2F5597"/>
                          </a:solidFill>
                          <a:latin typeface="Calibri"/>
                          <a:cs typeface="Calibri"/>
                        </a:rPr>
                        <a:t>Agility.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12700">
                      <a:solidFill>
                        <a:srgbClr val="ED7D31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FCECE8"/>
                    </a:solidFill>
                  </a:tcPr>
                </a:tc>
              </a:tr>
              <a:tr h="182880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1900" b="1">
                          <a:latin typeface="Calibri"/>
                          <a:cs typeface="Calibri"/>
                        </a:rPr>
                        <a:t>Supporting</a:t>
                      </a:r>
                      <a:r>
                        <a:rPr dirty="0" sz="1900" spc="-70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latin typeface="Calibri"/>
                          <a:cs typeface="Calibri"/>
                        </a:rPr>
                        <a:t>Data:</a:t>
                      </a:r>
                      <a:endParaRPr sz="1900">
                        <a:latin typeface="Calibri"/>
                        <a:cs typeface="Calibri"/>
                      </a:endParaRPr>
                    </a:p>
                    <a:p>
                      <a:pPr marL="376555" indent="-285750">
                        <a:lnSpc>
                          <a:spcPts val="2230"/>
                        </a:lnSpc>
                        <a:spcBef>
                          <a:spcPts val="25"/>
                        </a:spcBef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900" spc="-10">
                          <a:latin typeface="Calibri"/>
                          <a:cs typeface="Calibri"/>
                        </a:rPr>
                        <a:t>Historically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MarCom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has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produced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based</a:t>
                      </a:r>
                      <a:r>
                        <a:rPr dirty="0" sz="19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19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9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requests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of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the</a:t>
                      </a:r>
                      <a:r>
                        <a:rPr dirty="0" sz="19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customers</a:t>
                      </a:r>
                      <a:endParaRPr sz="1900">
                        <a:latin typeface="Calibri"/>
                        <a:cs typeface="Calibri"/>
                      </a:endParaRPr>
                    </a:p>
                    <a:p>
                      <a:pPr marL="376555" marR="577850" indent="-285750">
                        <a:lnSpc>
                          <a:spcPts val="2300"/>
                        </a:lnSpc>
                        <a:spcBef>
                          <a:spcPts val="15"/>
                        </a:spcBef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900">
                          <a:latin typeface="Calibri"/>
                          <a:cs typeface="Calibri"/>
                        </a:rPr>
                        <a:t>Shifting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9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strategic</a:t>
                      </a:r>
                      <a:r>
                        <a:rPr dirty="0" sz="19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focus</a:t>
                      </a:r>
                      <a:r>
                        <a:rPr dirty="0" sz="19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1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supporting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all</a:t>
                      </a:r>
                      <a:r>
                        <a:rPr dirty="0" sz="1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SHSU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activities</a:t>
                      </a:r>
                      <a:r>
                        <a:rPr dirty="0" sz="1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with</a:t>
                      </a:r>
                      <a:r>
                        <a:rPr dirty="0" sz="1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baseline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marketing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channels</a:t>
                      </a:r>
                      <a:r>
                        <a:rPr dirty="0" sz="19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20">
                          <a:latin typeface="Calibri"/>
                          <a:cs typeface="Calibri"/>
                        </a:rPr>
                        <a:t>will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create</a:t>
                      </a:r>
                      <a:r>
                        <a:rPr dirty="0" sz="1900" spc="-10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consistency</a:t>
                      </a:r>
                      <a:endParaRPr sz="1900">
                        <a:latin typeface="Calibri"/>
                        <a:cs typeface="Calibri"/>
                      </a:endParaRPr>
                    </a:p>
                    <a:p>
                      <a:pPr marL="376555" marR="425450" indent="-285750">
                        <a:lnSpc>
                          <a:spcPts val="2300"/>
                        </a:lnSpc>
                        <a:spcBef>
                          <a:spcPts val="5"/>
                        </a:spcBef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900" spc="-10">
                          <a:latin typeface="Calibri"/>
                          <a:cs typeface="Calibri"/>
                        </a:rPr>
                        <a:t>Strategic</a:t>
                      </a:r>
                      <a:r>
                        <a:rPr dirty="0" sz="1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focus</a:t>
                      </a:r>
                      <a:r>
                        <a:rPr dirty="0" sz="1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on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supporting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programs</a:t>
                      </a:r>
                      <a:r>
                        <a:rPr dirty="0" sz="1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with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baseline</a:t>
                      </a:r>
                      <a:r>
                        <a:rPr dirty="0" sz="19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marketing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channels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will</a:t>
                      </a:r>
                      <a:r>
                        <a:rPr dirty="0" sz="19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focus</a:t>
                      </a:r>
                      <a:r>
                        <a:rPr dirty="0" sz="1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resources</a:t>
                      </a:r>
                      <a:r>
                        <a:rPr dirty="0" sz="19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25">
                          <a:latin typeface="Calibri"/>
                          <a:cs typeface="Calibri"/>
                        </a:rPr>
                        <a:t>and </a:t>
                      </a:r>
                      <a:r>
                        <a:rPr dirty="0" sz="1900">
                          <a:latin typeface="Calibri"/>
                          <a:cs typeface="Calibri"/>
                        </a:rPr>
                        <a:t>free</a:t>
                      </a:r>
                      <a:r>
                        <a:rPr dirty="0" sz="1900" spc="-5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>
                          <a:latin typeface="Calibri"/>
                          <a:cs typeface="Calibri"/>
                        </a:rPr>
                        <a:t>resources</a:t>
                      </a:r>
                      <a:endParaRPr sz="190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12700">
                      <a:solidFill>
                        <a:srgbClr val="ED7D31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F8D7CD"/>
                    </a:solidFill>
                  </a:tcPr>
                </a:tc>
              </a:tr>
              <a:tr h="1010919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260"/>
                        </a:spcBef>
                      </a:pPr>
                      <a:r>
                        <a:rPr dirty="0" sz="1900" spc="-10" b="1">
                          <a:latin typeface="Calibri"/>
                          <a:cs typeface="Calibri"/>
                        </a:rPr>
                        <a:t>Resources</a:t>
                      </a:r>
                      <a:r>
                        <a:rPr dirty="0" sz="19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b="1">
                          <a:latin typeface="Calibri"/>
                          <a:cs typeface="Calibri"/>
                        </a:rPr>
                        <a:t>/</a:t>
                      </a:r>
                      <a:r>
                        <a:rPr dirty="0" sz="1900" spc="-2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latin typeface="Calibri"/>
                          <a:cs typeface="Calibri"/>
                        </a:rPr>
                        <a:t>Collaborations</a:t>
                      </a:r>
                      <a:r>
                        <a:rPr dirty="0" sz="1900" spc="-15" b="1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900" spc="-10" b="1">
                          <a:latin typeface="Calibri"/>
                          <a:cs typeface="Calibri"/>
                        </a:rPr>
                        <a:t>Recovered:</a:t>
                      </a:r>
                      <a:endParaRPr sz="1900">
                        <a:latin typeface="Calibri"/>
                        <a:cs typeface="Calibri"/>
                      </a:endParaRPr>
                    </a:p>
                    <a:p>
                      <a:pPr marL="376555" indent="-285750">
                        <a:lnSpc>
                          <a:spcPts val="2125"/>
                        </a:lnSpc>
                        <a:spcBef>
                          <a:spcPts val="30"/>
                        </a:spcBef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800" spc="-25">
                          <a:latin typeface="Calibri"/>
                          <a:cs typeface="Calibri"/>
                        </a:rPr>
                        <a:t>Tools</a:t>
                      </a:r>
                      <a:r>
                        <a:rPr dirty="0" sz="1800" spc="-5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and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organizational</a:t>
                      </a:r>
                      <a:r>
                        <a:rPr dirty="0" sz="1800" spc="-4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structure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are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place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376555" indent="-285750">
                        <a:lnSpc>
                          <a:spcPts val="2125"/>
                        </a:lnSpc>
                        <a:buFont typeface="Arial"/>
                        <a:buChar char="•"/>
                        <a:tabLst>
                          <a:tab pos="376555" algn="l"/>
                        </a:tabLst>
                      </a:pPr>
                      <a:r>
                        <a:rPr dirty="0" sz="1800" spc="-10">
                          <a:latin typeface="Calibri"/>
                          <a:cs typeface="Calibri"/>
                        </a:rPr>
                        <a:t>Relationships</a:t>
                      </a:r>
                      <a:r>
                        <a:rPr dirty="0" sz="1800" spc="-4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with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divisions</a:t>
                      </a:r>
                      <a:r>
                        <a:rPr dirty="0" sz="1800" spc="-3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continue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to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align</a:t>
                      </a:r>
                      <a:r>
                        <a:rPr dirty="0" sz="1800" spc="-25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>
                          <a:latin typeface="Calibri"/>
                          <a:cs typeface="Calibri"/>
                        </a:rPr>
                        <a:t>in</a:t>
                      </a:r>
                      <a:r>
                        <a:rPr dirty="0" sz="1800" spc="-30"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800" spc="-10">
                          <a:latin typeface="Calibri"/>
                          <a:cs typeface="Calibri"/>
                        </a:rPr>
                        <a:t>vision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B="0" marT="33020">
                    <a:lnL w="12700">
                      <a:solidFill>
                        <a:srgbClr val="ED7D31"/>
                      </a:solidFill>
                      <a:prstDash val="solid"/>
                    </a:lnL>
                    <a:lnR w="12700">
                      <a:solidFill>
                        <a:srgbClr val="ED7D31"/>
                      </a:solidFill>
                      <a:prstDash val="solid"/>
                    </a:lnR>
                    <a:lnT w="12700">
                      <a:solidFill>
                        <a:srgbClr val="ED7D31"/>
                      </a:solidFill>
                      <a:prstDash val="solid"/>
                    </a:lnT>
                    <a:lnB w="12700">
                      <a:solidFill>
                        <a:srgbClr val="ED7D31"/>
                      </a:solidFill>
                      <a:prstDash val="solid"/>
                    </a:lnB>
                    <a:solidFill>
                      <a:srgbClr val="FCECE8"/>
                    </a:solidFill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2917825">
              <a:lnSpc>
                <a:spcPct val="100000"/>
              </a:lnSpc>
              <a:spcBef>
                <a:spcPts val="100"/>
              </a:spcBef>
            </a:pPr>
            <a:r>
              <a:rPr dirty="0"/>
              <a:t>FY</a:t>
            </a:r>
            <a:r>
              <a:rPr dirty="0" spc="-140"/>
              <a:t> </a:t>
            </a:r>
            <a:r>
              <a:rPr dirty="0"/>
              <a:t>2025</a:t>
            </a:r>
            <a:r>
              <a:rPr dirty="0" spc="-65"/>
              <a:t> </a:t>
            </a:r>
            <a:r>
              <a:rPr dirty="0"/>
              <a:t>Stop</a:t>
            </a:r>
            <a:r>
              <a:rPr dirty="0" spc="-65"/>
              <a:t> </a:t>
            </a:r>
            <a:r>
              <a:rPr dirty="0" spc="-10"/>
              <a:t>Doing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2024-04-18T16:04:49Z</dcterms:created>
  <dcterms:modified xsi:type="dcterms:W3CDTF">2024-04-18T16:04:49Z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2024-04-18T00:00:00Z</vt:filetime>
  </property>
  <property fmtid="{D5CDD505-2E9C-101B-9397-08002B2CF9AE}" pid="3" name="LastSaved">
    <vt:filetime>2024-04-18T00:00:00Z</vt:filetime>
  </property>
  <property fmtid="{D5CDD505-2E9C-101B-9397-08002B2CF9AE}" pid="4" name="Producer">
    <vt:lpwstr>macOS Version 14.4.1 (Build 23E224) Quartz PDFContext</vt:lpwstr>
  </property>
</Properties>
</file>